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7" r:id="rId3"/>
    <p:sldId id="272" r:id="rId4"/>
    <p:sldId id="269" r:id="rId5"/>
    <p:sldId id="300" r:id="rId6"/>
    <p:sldId id="268" r:id="rId7"/>
    <p:sldId id="270" r:id="rId8"/>
    <p:sldId id="271" r:id="rId9"/>
    <p:sldId id="263" r:id="rId10"/>
    <p:sldId id="266" r:id="rId11"/>
    <p:sldId id="265" r:id="rId12"/>
    <p:sldId id="308" r:id="rId13"/>
    <p:sldId id="282" r:id="rId14"/>
    <p:sldId id="309" r:id="rId15"/>
    <p:sldId id="310" r:id="rId16"/>
    <p:sldId id="274" r:id="rId17"/>
    <p:sldId id="275" r:id="rId18"/>
    <p:sldId id="281" r:id="rId19"/>
    <p:sldId id="283" r:id="rId20"/>
    <p:sldId id="284" r:id="rId21"/>
    <p:sldId id="285" r:id="rId22"/>
    <p:sldId id="301" r:id="rId23"/>
    <p:sldId id="297" r:id="rId24"/>
    <p:sldId id="298" r:id="rId25"/>
    <p:sldId id="299" r:id="rId26"/>
    <p:sldId id="288" r:id="rId27"/>
    <p:sldId id="289" r:id="rId28"/>
    <p:sldId id="292" r:id="rId29"/>
    <p:sldId id="293" r:id="rId30"/>
    <p:sldId id="294" r:id="rId31"/>
    <p:sldId id="295" r:id="rId32"/>
    <p:sldId id="296" r:id="rId33"/>
    <p:sldId id="302" r:id="rId34"/>
    <p:sldId id="304" r:id="rId35"/>
    <p:sldId id="305" r:id="rId36"/>
    <p:sldId id="306" r:id="rId37"/>
    <p:sldId id="307" r:id="rId38"/>
  </p:sldIdLst>
  <p:sldSz cx="9144000" cy="6858000" type="screen4x3"/>
  <p:notesSz cx="7315200" cy="96012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8">
          <p15:clr>
            <a:srgbClr val="A4A3A4"/>
          </p15:clr>
        </p15:guide>
        <p15:guide id="2">
          <p15:clr>
            <a:srgbClr val="A4A3A4"/>
          </p15:clr>
        </p15:guide>
        <p15:guide id="3" orient="horz" pos="42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D6F7D"/>
    <a:srgbClr val="EBEAF0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9" autoAdjust="0"/>
    <p:restoredTop sz="96327"/>
  </p:normalViewPr>
  <p:slideViewPr>
    <p:cSldViewPr snapToGrid="0">
      <p:cViewPr varScale="1">
        <p:scale>
          <a:sx n="119" d="100"/>
          <a:sy n="119" d="100"/>
        </p:scale>
        <p:origin x="1680" y="184"/>
      </p:cViewPr>
      <p:guideLst>
        <p:guide orient="horz" pos="4238"/>
        <p:guide/>
        <p:guide orient="horz" pos="42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D5D641E0-C0FB-FB45-BE20-B5E285E46BDA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2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1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2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888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5544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40,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Prebys: Statistics and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106" y="5472156"/>
            <a:ext cx="8643661" cy="36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40,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Prebys: Statistics and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E. Prebys: Statistics and Distributions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9.wmf"/><Relationship Id="rId7" Type="http://schemas.openxmlformats.org/officeDocument/2006/relationships/oleObject" Target="../embeddings/oleObject19.bin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8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1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9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0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F709-0DC7-8849-872D-079049103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0" y="1231835"/>
            <a:ext cx="7848600" cy="1927225"/>
          </a:xfrm>
        </p:spPr>
        <p:txBody>
          <a:bodyPr/>
          <a:lstStyle/>
          <a:p>
            <a:r>
              <a:rPr lang="en-US" dirty="0"/>
              <a:t>Statistics and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4D4B2-62CD-7942-82CC-69E45AE79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954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Eric </a:t>
            </a:r>
            <a:r>
              <a:rPr lang="en-US" dirty="0" err="1"/>
              <a:t>Prebys</a:t>
            </a:r>
            <a:endParaRPr lang="en-US" dirty="0"/>
          </a:p>
          <a:p>
            <a:r>
              <a:rPr lang="en-US" dirty="0" err="1"/>
              <a:t>Phy</a:t>
            </a:r>
            <a:r>
              <a:rPr lang="en-US" dirty="0"/>
              <a:t> 40</a:t>
            </a:r>
          </a:p>
          <a:p>
            <a:r>
              <a:rPr lang="en-US" dirty="0"/>
              <a:t>Fall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6798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24FC-3714-4754-8A8C-07D30459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E51D-6D26-4748-A077-99DF1E78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flip a coin </a:t>
            </a:r>
            <a:r>
              <a:rPr lang="en-US" i="1" dirty="0"/>
              <a:t>N</a:t>
            </a:r>
            <a:r>
              <a:rPr lang="en-US" dirty="0"/>
              <a:t> times, there are </a:t>
            </a:r>
            <a:r>
              <a:rPr lang="en-US" i="1" dirty="0"/>
              <a:t>2</a:t>
            </a:r>
            <a:r>
              <a:rPr lang="en-US" i="1" baseline="30000" dirty="0"/>
              <a:t>N</a:t>
            </a:r>
            <a:r>
              <a:rPr lang="en-US" dirty="0"/>
              <a:t> possible unique sequences, so the probability of finding </a:t>
            </a:r>
            <a:r>
              <a:rPr lang="en-US" i="1" dirty="0" err="1"/>
              <a:t>n</a:t>
            </a:r>
            <a:r>
              <a:rPr lang="en-US" i="1" baseline="-25000" dirty="0" err="1"/>
              <a:t>H</a:t>
            </a:r>
            <a:r>
              <a:rPr lang="en-US" dirty="0"/>
              <a:t> after </a:t>
            </a:r>
            <a:r>
              <a:rPr lang="en-US" i="1" dirty="0"/>
              <a:t>N</a:t>
            </a:r>
            <a:r>
              <a:rPr lang="en-US" dirty="0"/>
              <a:t> throws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10 throws, there are 2</a:t>
            </a:r>
            <a:r>
              <a:rPr lang="en-US" baseline="30000" dirty="0"/>
              <a:t>10</a:t>
            </a:r>
            <a:r>
              <a:rPr lang="en-US" dirty="0"/>
              <a:t>=1024 possible combinations, so the table of probabilities 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C024-72A2-45B7-A6B0-4AD44937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CF38-F9A7-4000-94C6-5A4E9806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16D8A-F840-4FCA-AB7C-B7B135E8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8E20BAD-C0CD-4E54-99A1-14A607D74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679813"/>
              </p:ext>
            </p:extLst>
          </p:nvPr>
        </p:nvGraphicFramePr>
        <p:xfrm>
          <a:off x="2786872" y="1806148"/>
          <a:ext cx="3177113" cy="73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482400" progId="Equation.DSMT4">
                  <p:embed/>
                </p:oleObj>
              </mc:Choice>
              <mc:Fallback>
                <p:oleObj name="Equation" r:id="rId2" imgW="209520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8E20BAD-C0CD-4E54-99A1-14A607D74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6872" y="1806148"/>
                        <a:ext cx="3177113" cy="73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D186D66-8D60-4E7A-893D-4BCF9D0C7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42" y="3291242"/>
            <a:ext cx="5294201" cy="35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825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C1E2-6BE7-45B2-BC3E-30BC296E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to More Throws…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FDB8-A114-43A2-8FC7-31BEFB1B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throws, the narrower the distribution becomes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the number of particles in a box is much bigger than 100, so the fraction on the left will be </a:t>
            </a:r>
            <a:r>
              <a:rPr lang="en-US" i="1" dirty="0"/>
              <a:t>very</a:t>
            </a:r>
            <a:r>
              <a:rPr lang="en-US" dirty="0"/>
              <a:t> close to ½ , but will have a distribution.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1702-749C-4701-9303-2BA37B71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F4BE-FDB6-4347-B15E-71B228CF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67A1-7294-435A-B199-E989D516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BE9E1-8C1C-40F5-8BAA-BEE931C59023}"/>
              </a:ext>
            </a:extLst>
          </p:cNvPr>
          <p:cNvSpPr txBox="1"/>
          <p:nvPr/>
        </p:nvSpPr>
        <p:spPr>
          <a:xfrm>
            <a:off x="6069305" y="1612307"/>
            <a:ext cx="129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 Throws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44D44-F76B-43A7-A303-248CE3A308F0}"/>
              </a:ext>
            </a:extLst>
          </p:cNvPr>
          <p:cNvSpPr txBox="1"/>
          <p:nvPr/>
        </p:nvSpPr>
        <p:spPr>
          <a:xfrm>
            <a:off x="1943176" y="1654978"/>
            <a:ext cx="129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 Throws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26B27-0226-449C-AC88-6D057570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7" y="2076380"/>
            <a:ext cx="789980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42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7DAD-D206-4786-A0EE-B7C92256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0D33-B264-406D-88E0-D5EB83F2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example, a coin had an equal probability (50%) of coming up heads or tails.</a:t>
            </a:r>
          </a:p>
          <a:p>
            <a:r>
              <a:rPr lang="en-US" dirty="0"/>
              <a:t>If instead we have two distinct outcomes,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, in which the probability of </a:t>
            </a:r>
            <a:r>
              <a:rPr lang="en-US" b="1" dirty="0"/>
              <a:t>A</a:t>
            </a:r>
            <a:r>
              <a:rPr lang="en-US" dirty="0"/>
              <a:t> is </a:t>
            </a:r>
            <a:r>
              <a:rPr lang="en-US" i="1" dirty="0"/>
              <a:t>p</a:t>
            </a:r>
            <a:r>
              <a:rPr lang="en-US" dirty="0"/>
              <a:t>, the probability of </a:t>
            </a:r>
            <a:r>
              <a:rPr lang="en-US" b="1" dirty="0"/>
              <a:t>B</a:t>
            </a:r>
            <a:r>
              <a:rPr lang="en-US" dirty="0"/>
              <a:t> is therefore </a:t>
            </a:r>
            <a:r>
              <a:rPr lang="en-US" i="1" dirty="0"/>
              <a:t>(1-p)</a:t>
            </a:r>
            <a:r>
              <a:rPr lang="en-US" dirty="0"/>
              <a:t>, and the normalized binomial distribution is modified as follows</a:t>
            </a:r>
          </a:p>
          <a:p>
            <a:pPr lvl="1"/>
            <a:r>
              <a:rPr lang="en-US" dirty="0"/>
              <a:t>The probability of </a:t>
            </a:r>
            <a:r>
              <a:rPr lang="en-US" i="1" dirty="0" err="1"/>
              <a:t>n</a:t>
            </a:r>
            <a:r>
              <a:rPr lang="en-US" i="1" baseline="-25000" dirty="0" err="1"/>
              <a:t>A</a:t>
            </a:r>
            <a:r>
              <a:rPr lang="en-US" dirty="0"/>
              <a:t> outcomes in state A out of </a:t>
            </a:r>
            <a:r>
              <a:rPr lang="en-US" i="1" dirty="0"/>
              <a:t>N</a:t>
            </a:r>
            <a:r>
              <a:rPr lang="en-US" dirty="0"/>
              <a:t> total trials 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The average value over many trials of </a:t>
            </a:r>
            <a:r>
              <a:rPr lang="en-US" i="1" dirty="0"/>
              <a:t>N</a:t>
            </a:r>
            <a:r>
              <a:rPr lang="en-US" dirty="0"/>
              <a:t> “throws” will be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 RMS of the distribution will 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5118-A8CE-4672-8D80-4A496CD2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CA13C-5028-475E-938A-4D994AAD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A4F4-BDC4-491F-8882-3E4D0BA1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45CEA5B-31CE-4F00-A82A-530DAE515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6650" y="3576967"/>
          <a:ext cx="63912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68680" imgH="482400" progId="Equation.DSMT4">
                  <p:embed/>
                </p:oleObj>
              </mc:Choice>
              <mc:Fallback>
                <p:oleObj name="Equation" r:id="rId2" imgW="356868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45CEA5B-31CE-4F00-A82A-530DAE515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6650" y="3576967"/>
                        <a:ext cx="6391275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3F43F31-8E57-471B-913B-1110341197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463" y="4927600"/>
          <a:ext cx="13509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203040" progId="Equation.DSMT4">
                  <p:embed/>
                </p:oleObj>
              </mc:Choice>
              <mc:Fallback>
                <p:oleObj name="Equation" r:id="rId4" imgW="507960" imgH="203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3F43F31-8E57-471B-913B-111034119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3463" y="4927600"/>
                        <a:ext cx="13509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06E9EBA-9248-76D5-2630-92452C586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63" y="5999999"/>
            <a:ext cx="4097472" cy="38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758AC-0943-CD3D-519D-2E82D56A8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526" y="5758554"/>
            <a:ext cx="3377787" cy="865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9D7A4C-FAEF-8DFA-AA9D-1EDD187ED09B}"/>
              </a:ext>
            </a:extLst>
          </p:cNvPr>
          <p:cNvSpPr txBox="1"/>
          <p:nvPr/>
        </p:nvSpPr>
        <p:spPr>
          <a:xfrm>
            <a:off x="5743254" y="5368202"/>
            <a:ext cx="292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</a:rPr>
              <a:t>Relative width gets narrower</a:t>
            </a:r>
          </a:p>
        </p:txBody>
      </p:sp>
    </p:spTree>
    <p:extLst>
      <p:ext uri="{BB962C8B-B14F-4D97-AF65-F5344CB8AC3E}">
        <p14:creationId xmlns:p14="http://schemas.microsoft.com/office/powerpoint/2010/main" val="299578793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59AA-62CD-406F-A388-8C80CF2C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Binomial Distributions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696C-492C-4925-8D7B-FAE4BDCC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simulate binomial distributions with </a:t>
            </a:r>
          </a:p>
          <a:p>
            <a:pPr lvl="1"/>
            <a:r>
              <a:rPr lang="en-US" dirty="0" err="1"/>
              <a:t>numpy.random.binomial</a:t>
            </a:r>
            <a:r>
              <a:rPr lang="en-US" dirty="0"/>
              <a:t>(</a:t>
            </a:r>
            <a:r>
              <a:rPr lang="en-US" dirty="0" err="1"/>
              <a:t>N,p,Ntrial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sz="2800" dirty="0"/>
          </a:p>
          <a:p>
            <a:r>
              <a:rPr lang="en-US" dirty="0"/>
              <a:t>For a coin, p=1/2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2A15-5A01-4559-82F5-8206AFA6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D389B-A848-46A9-8AAC-A733932C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0DD4-1400-4294-8AA5-5836E462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1756CA-B752-4044-A8E9-C5D8B1951E07}"/>
              </a:ext>
            </a:extLst>
          </p:cNvPr>
          <p:cNvCxnSpPr/>
          <p:nvPr/>
        </p:nvCxnSpPr>
        <p:spPr>
          <a:xfrm flipV="1">
            <a:off x="3293269" y="1957388"/>
            <a:ext cx="4572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3BB98A-209D-45C7-ACA0-D2A7BBC17B7E}"/>
              </a:ext>
            </a:extLst>
          </p:cNvPr>
          <p:cNvCxnSpPr>
            <a:cxnSpLocks/>
          </p:cNvCxnSpPr>
          <p:nvPr/>
        </p:nvCxnSpPr>
        <p:spPr>
          <a:xfrm flipV="1">
            <a:off x="3352800" y="1957388"/>
            <a:ext cx="697707" cy="614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76D022-5D2B-4F18-B533-5767004AE15D}"/>
              </a:ext>
            </a:extLst>
          </p:cNvPr>
          <p:cNvSpPr txBox="1"/>
          <p:nvPr/>
        </p:nvSpPr>
        <p:spPr>
          <a:xfrm>
            <a:off x="1263254" y="2110680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Number of “throws”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651C-C760-43AA-9C35-0624CF759F37}"/>
              </a:ext>
            </a:extLst>
          </p:cNvPr>
          <p:cNvSpPr txBox="1"/>
          <p:nvPr/>
        </p:nvSpPr>
        <p:spPr>
          <a:xfrm>
            <a:off x="802811" y="2493982"/>
            <a:ext cx="242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Probability each throw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786EF7-7CCE-44FD-A7E8-E50571CE8713}"/>
              </a:ext>
            </a:extLst>
          </p:cNvPr>
          <p:cNvCxnSpPr>
            <a:cxnSpLocks/>
          </p:cNvCxnSpPr>
          <p:nvPr/>
        </p:nvCxnSpPr>
        <p:spPr>
          <a:xfrm flipH="1" flipV="1">
            <a:off x="4507707" y="1957387"/>
            <a:ext cx="1003012" cy="236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0DB9E5-62F0-4DD2-92A5-A19B4881864B}"/>
              </a:ext>
            </a:extLst>
          </p:cNvPr>
          <p:cNvSpPr txBox="1"/>
          <p:nvPr/>
        </p:nvSpPr>
        <p:spPr>
          <a:xfrm>
            <a:off x="5510719" y="1943031"/>
            <a:ext cx="2917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Number of times I repeat the test. If 1 (or missing), it returns a scalar, otherwise it returns a vector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13B7F5-EC05-4EED-9931-79845E30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96" y="3509004"/>
            <a:ext cx="4380407" cy="3057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1B098C-2A42-468C-B0D2-1FE04F16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" y="3500409"/>
            <a:ext cx="4520316" cy="31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891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39E5F-AB42-91F1-F191-98183089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DC61-97D3-5986-F877-3CB3C353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the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73B0-367A-363C-16A5-0D025EB4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1182021"/>
            <a:ext cx="4645853" cy="5441721"/>
          </a:xfrm>
        </p:spPr>
        <p:txBody>
          <a:bodyPr>
            <a:normAutofit/>
          </a:bodyPr>
          <a:lstStyle/>
          <a:p>
            <a:r>
              <a:rPr lang="en-US" sz="1800" dirty="0"/>
              <a:t>In most of the examples we’ve done, we’ve been </a:t>
            </a:r>
            <a:r>
              <a:rPr lang="en-US" sz="1800" dirty="0" err="1"/>
              <a:t>histogramming</a:t>
            </a:r>
            <a:r>
              <a:rPr lang="en-US" sz="1800" dirty="0"/>
              <a:t> </a:t>
            </a:r>
            <a:r>
              <a:rPr lang="en-US" sz="1800" i="1" dirty="0"/>
              <a:t>integers</a:t>
            </a:r>
            <a:r>
              <a:rPr lang="en-US" sz="1800" dirty="0"/>
              <a:t> into </a:t>
            </a:r>
            <a:r>
              <a:rPr lang="en-US" sz="1800" i="1" dirty="0"/>
              <a:t>unit</a:t>
            </a:r>
            <a:r>
              <a:rPr lang="en-US" sz="1800" dirty="0"/>
              <a:t> bins, so the location of our entries is always the left side of the bin, which we get with bins[:-1] (the last entry in bins is the final right location)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the other hand, the normal distribution is a continuous variable, in which the values are distributed ~uniformly over the bin.</a:t>
            </a:r>
          </a:p>
          <a:p>
            <a:pPr lvl="1"/>
            <a:r>
              <a:rPr lang="en-US" sz="1800" dirty="0"/>
              <a:t>Makes more sense to put the location in the center of the bin.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6EA1-7534-4D9A-DD4A-DFC19F0B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EECD-32E9-64C4-775D-A7C2AC66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BAD6-33E7-9F3F-E0F2-C7828DC5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C3B99-AA21-A948-9CB9-07E2E4BC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10" y="1044242"/>
            <a:ext cx="3874175" cy="26108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CD2992-B8D2-8C73-8143-87515CF08276}"/>
              </a:ext>
            </a:extLst>
          </p:cNvPr>
          <p:cNvCxnSpPr/>
          <p:nvPr/>
        </p:nvCxnSpPr>
        <p:spPr>
          <a:xfrm>
            <a:off x="5700409" y="851170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42B288-6E66-64B2-364C-563EC15B9A71}"/>
              </a:ext>
            </a:extLst>
          </p:cNvPr>
          <p:cNvCxnSpPr/>
          <p:nvPr/>
        </p:nvCxnSpPr>
        <p:spPr>
          <a:xfrm>
            <a:off x="6105728" y="690803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438B45-3D1D-2F60-285C-521C518E3956}"/>
              </a:ext>
            </a:extLst>
          </p:cNvPr>
          <p:cNvCxnSpPr/>
          <p:nvPr/>
        </p:nvCxnSpPr>
        <p:spPr>
          <a:xfrm>
            <a:off x="6501320" y="650132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8AACF6-8433-3000-1D9D-8790E57B5900}"/>
              </a:ext>
            </a:extLst>
          </p:cNvPr>
          <p:cNvCxnSpPr/>
          <p:nvPr/>
        </p:nvCxnSpPr>
        <p:spPr>
          <a:xfrm>
            <a:off x="6887184" y="1609927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055B3-8D75-3DFF-D257-53A7FF66557F}"/>
              </a:ext>
            </a:extLst>
          </p:cNvPr>
          <p:cNvCxnSpPr/>
          <p:nvPr/>
        </p:nvCxnSpPr>
        <p:spPr>
          <a:xfrm>
            <a:off x="7302230" y="2316804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92C70-6E08-DAE3-9B97-8C3C7EEF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29" r="19638"/>
          <a:stretch/>
        </p:blipFill>
        <p:spPr>
          <a:xfrm>
            <a:off x="5123910" y="3848171"/>
            <a:ext cx="3621705" cy="22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1592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8963-7046-8BE4-4C7D-FBBEB171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DB21-6EF3-53BB-B8CC-493D3828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entries in a particular bin of a histogram is given by integrating the PDF over the width of the bin.</a:t>
            </a:r>
          </a:p>
          <a:p>
            <a:r>
              <a:rPr lang="en-US" dirty="0"/>
              <a:t>We can generally approximate this by multiplying the central value times the bin width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another good argument for using the</a:t>
            </a:r>
            <a:br>
              <a:rPr lang="en-US" dirty="0"/>
            </a:br>
            <a:r>
              <a:rPr lang="en-US" dirty="0"/>
              <a:t>center of the bin, which is weirdly done with </a:t>
            </a:r>
            <a:br>
              <a:rPr lang="en-US" dirty="0"/>
            </a:br>
            <a:r>
              <a:rPr lang="en-US" dirty="0"/>
              <a:t>the “align=‘left’” option.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8EE26-881E-677D-72AB-DD2B122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95226-9974-EBD7-EB56-A9B53A3F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02652-94F5-9812-70B7-7D910D16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A0715-1F7E-D0B5-D507-5FD3844C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8" y="3009559"/>
            <a:ext cx="5185880" cy="628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D9A79-E9FC-686A-85F6-DCC5AFD6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05" r="47023"/>
          <a:stretch>
            <a:fillRect/>
          </a:stretch>
        </p:blipFill>
        <p:spPr>
          <a:xfrm>
            <a:off x="5863157" y="2939761"/>
            <a:ext cx="2335621" cy="27362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FA0F3-586E-1513-53A0-5FAF17303461}"/>
              </a:ext>
            </a:extLst>
          </p:cNvPr>
          <p:cNvCxnSpPr>
            <a:cxnSpLocks/>
          </p:cNvCxnSpPr>
          <p:nvPr/>
        </p:nvCxnSpPr>
        <p:spPr>
          <a:xfrm>
            <a:off x="6739847" y="2652383"/>
            <a:ext cx="215758" cy="317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15A164-F7EC-202E-C5B7-A65B0B6F42BA}"/>
              </a:ext>
            </a:extLst>
          </p:cNvPr>
          <p:cNvSpPr txBox="1"/>
          <p:nvPr/>
        </p:nvSpPr>
        <p:spPr>
          <a:xfrm>
            <a:off x="6246688" y="2344606"/>
            <a:ext cx="78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US" sz="1400" i="1" baseline="-25000" dirty="0" err="1">
                <a:solidFill>
                  <a:srgbClr val="FF0000"/>
                </a:solidFill>
                <a:latin typeface="+mn-lt"/>
              </a:rPr>
              <a:t>i,left</a:t>
            </a:r>
            <a:endParaRPr lang="en-US" sz="1400" i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DDAB1-0F27-CBB2-BA25-F591602B221C}"/>
              </a:ext>
            </a:extLst>
          </p:cNvPr>
          <p:cNvSpPr txBox="1"/>
          <p:nvPr/>
        </p:nvSpPr>
        <p:spPr>
          <a:xfrm>
            <a:off x="6739847" y="2211116"/>
            <a:ext cx="78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US" sz="1400" i="1" baseline="-25000" dirty="0" err="1">
                <a:solidFill>
                  <a:srgbClr val="FF0000"/>
                </a:solidFill>
                <a:latin typeface="+mn-lt"/>
              </a:rPr>
              <a:t>i,mid</a:t>
            </a:r>
            <a:endParaRPr lang="en-US" sz="1400" i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54E14-6230-6129-03AD-9E73F2D7F9B4}"/>
              </a:ext>
            </a:extLst>
          </p:cNvPr>
          <p:cNvSpPr txBox="1"/>
          <p:nvPr/>
        </p:nvSpPr>
        <p:spPr>
          <a:xfrm>
            <a:off x="7313440" y="2365004"/>
            <a:ext cx="78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US" sz="1400" i="1" baseline="-25000" dirty="0" err="1">
                <a:solidFill>
                  <a:srgbClr val="FF0000"/>
                </a:solidFill>
                <a:latin typeface="+mn-lt"/>
              </a:rPr>
              <a:t>i,right</a:t>
            </a:r>
            <a:endParaRPr lang="en-US" sz="1400" i="1" baseline="-25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A00CB4-3FD4-4C79-8035-11E6E6EEEFA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131987" y="2518893"/>
            <a:ext cx="109580" cy="470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6F504C-83DD-8278-3C82-046B2863907C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467554" y="2672781"/>
            <a:ext cx="238026" cy="312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5318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F3A6-B17D-47D6-B161-E8F065BA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92349-685F-4251-A19E-83A21B34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p</a:t>
            </a:r>
            <a:r>
              <a:rPr lang="en-US" dirty="0"/>
              <a:t> is the probability of an event occurring, then the expected number of events for </a:t>
            </a:r>
            <a:r>
              <a:rPr lang="en-US" i="1" dirty="0"/>
              <a:t>N</a:t>
            </a:r>
            <a:r>
              <a:rPr lang="en-US" dirty="0"/>
              <a:t> “throws”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if 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</a:t>
            </a:r>
            <a:r>
              <a:rPr lang="en-US" dirty="0"/>
              <a:t>?</a:t>
            </a:r>
          </a:p>
          <a:p>
            <a:r>
              <a:rPr lang="en-US" dirty="0"/>
              <a:t>Example: throwing a 6-sided die three times</a:t>
            </a:r>
          </a:p>
          <a:p>
            <a:r>
              <a:rPr lang="en-US" dirty="0"/>
              <a:t>The chance of it coming of any particular number, say 4, is 1/6, so the average number of will come up 6 in 3 throw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it can’t come up .5 times, it can only come up 0,1,2, or 3 times.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749F-7FF9-4FF8-B2A8-4618033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33A5-A1A7-4922-9793-5100FB2E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11F3-F27A-4034-8D08-D8539325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6F11EB-CBC2-4E48-8CA7-6B97D1C46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548945"/>
              </p:ext>
            </p:extLst>
          </p:nvPr>
        </p:nvGraphicFramePr>
        <p:xfrm>
          <a:off x="3411538" y="1971675"/>
          <a:ext cx="1352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03040" progId="Equation.DSMT4">
                  <p:embed/>
                </p:oleObj>
              </mc:Choice>
              <mc:Fallback>
                <p:oleObj name="Equation" r:id="rId2" imgW="50796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6F11EB-CBC2-4E48-8CA7-6B97D1C46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1538" y="1971675"/>
                        <a:ext cx="13525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4" name="Picture 2" descr="Dice by PixelSquid360 on Envato Elements">
            <a:extLst>
              <a:ext uri="{FF2B5EF4-FFF2-40B4-BE49-F238E27FC236}">
                <a16:creationId xmlns:a16="http://schemas.microsoft.com/office/drawing/2014/main" id="{7EF677CF-77B4-49A9-8A0B-C7CA6947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90" y="159689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34E446A-4AC6-449B-B02C-F0E1C8D27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324757"/>
              </p:ext>
            </p:extLst>
          </p:nvPr>
        </p:nvGraphicFramePr>
        <p:xfrm>
          <a:off x="3781425" y="4206875"/>
          <a:ext cx="145573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560" imgH="393480" progId="Equation.DSMT4">
                  <p:embed/>
                </p:oleObj>
              </mc:Choice>
              <mc:Fallback>
                <p:oleObj name="Equation" r:id="rId5" imgW="736560" imgH="3934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34E446A-4AC6-449B-B02C-F0E1C8D275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1425" y="4206875"/>
                        <a:ext cx="1455738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81780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75DE-642C-4923-B771-C044F96A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for Die Throws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8632-6856-4729-9C4E-8855CACA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1010077"/>
            <a:ext cx="8229600" cy="5441721"/>
          </a:xfrm>
        </p:spPr>
        <p:txBody>
          <a:bodyPr>
            <a:normAutofit/>
          </a:bodyPr>
          <a:lstStyle/>
          <a:p>
            <a:r>
              <a:rPr lang="en-US" sz="1800" dirty="0"/>
              <a:t>In this case, our options are coming up 4 (</a:t>
            </a:r>
            <a:r>
              <a:rPr lang="en-US" sz="1800" i="1" dirty="0"/>
              <a:t>p=1/6</a:t>
            </a:r>
            <a:r>
              <a:rPr lang="en-US" sz="1800" dirty="0"/>
              <a:t>) or coming up any other number (</a:t>
            </a:r>
            <a:r>
              <a:rPr lang="en-US" sz="1800" i="1" dirty="0"/>
              <a:t>q=(1-p)=5/6</a:t>
            </a:r>
            <a:r>
              <a:rPr lang="en-US" sz="1800" dirty="0"/>
              <a:t>)</a:t>
            </a:r>
          </a:p>
          <a:p>
            <a:r>
              <a:rPr lang="en-US" sz="1800" dirty="0"/>
              <a:t>The binomial theorem tells is that the probability of coming with 4 a particular number of times is given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7E52-18A2-4467-930E-BD83592C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8AC8A-539E-4277-8B34-86D48591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C9B0-A3F0-4CCE-B033-C51B044D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5C0FD9E-1183-4CF4-B006-7ABC6AC892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65906"/>
              </p:ext>
            </p:extLst>
          </p:nvPr>
        </p:nvGraphicFramePr>
        <p:xfrm>
          <a:off x="543726" y="3097600"/>
          <a:ext cx="3037674" cy="311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2006280" progId="Equation.DSMT4">
                  <p:embed/>
                </p:oleObj>
              </mc:Choice>
              <mc:Fallback>
                <p:oleObj name="Equation" r:id="rId2" imgW="1955520" imgH="20062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5C0FD9E-1183-4CF4-B006-7ABC6AC892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726" y="3097600"/>
                        <a:ext cx="3037674" cy="3116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2CF7E7-8CA0-4D93-A2AA-64F61EDDD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92012"/>
              </p:ext>
            </p:extLst>
          </p:nvPr>
        </p:nvGraphicFramePr>
        <p:xfrm>
          <a:off x="833120" y="6287785"/>
          <a:ext cx="2324818" cy="43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280" imgH="241200" progId="Equation.DSMT4">
                  <p:embed/>
                </p:oleObj>
              </mc:Choice>
              <mc:Fallback>
                <p:oleObj name="Equation" r:id="rId4" imgW="1295280" imgH="2412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52CF7E7-8CA0-4D93-A2AA-64F61EDDDF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120" y="6287785"/>
                        <a:ext cx="2324818" cy="433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CE28AC6-3271-476F-8DE1-E5708CB81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944" y="3097600"/>
            <a:ext cx="4989483" cy="3742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9392C-0F65-80D3-B728-45D923DC7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196530"/>
            <a:ext cx="7772400" cy="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0308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DB23-AC4E-490B-97E3-3321DC5B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AF07-4FFD-43AB-AC53-7EB867AB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binomial expression is exact, but factorials get problematic pretty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Generally, we use two approximations, depending on the expectation values on the counts</a:t>
            </a:r>
          </a:p>
          <a:p>
            <a:pPr lvl="1"/>
            <a:r>
              <a:rPr lang="en-US" dirty="0"/>
              <a:t>“Small statistics”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&lt;10</a:t>
            </a:r>
            <a:r>
              <a:rPr lang="en-US" dirty="0"/>
              <a:t>): Poisson statistics</a:t>
            </a:r>
          </a:p>
          <a:p>
            <a:pPr lvl="2"/>
            <a:r>
              <a:rPr lang="en-US" dirty="0"/>
              <a:t>Example: throwing a die 3 times</a:t>
            </a:r>
          </a:p>
          <a:p>
            <a:pPr lvl="1"/>
            <a:r>
              <a:rPr lang="en-US" dirty="0"/>
              <a:t>“Large statistics”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≥10</a:t>
            </a:r>
            <a:r>
              <a:rPr lang="en-US" dirty="0"/>
              <a:t>): Gaussian statistics</a:t>
            </a:r>
          </a:p>
          <a:p>
            <a:pPr lvl="2"/>
            <a:r>
              <a:rPr lang="en-US" dirty="0"/>
              <a:t>Example: flipping a coin at least 10 times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F3A8-D5E5-4153-83AA-7C19825B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D784-50F5-4DFA-B8B9-665F924B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102E-006D-4BD9-93E0-DEE730F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8873E-2553-4DE8-938E-ACD88B69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21" y="1679614"/>
            <a:ext cx="1790792" cy="10668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FB37F6-3346-4E9F-8622-49B0F7808F2B}"/>
              </a:ext>
            </a:extLst>
          </p:cNvPr>
          <p:cNvCxnSpPr/>
          <p:nvPr/>
        </p:nvCxnSpPr>
        <p:spPr>
          <a:xfrm flipH="1">
            <a:off x="4703323" y="2261681"/>
            <a:ext cx="282103" cy="155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7B97-0D0E-4F11-B33C-053221603D87}"/>
              </a:ext>
            </a:extLst>
          </p:cNvPr>
          <p:cNvSpPr txBox="1"/>
          <p:nvPr/>
        </p:nvSpPr>
        <p:spPr>
          <a:xfrm>
            <a:off x="5132236" y="1892349"/>
            <a:ext cx="3385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170! is the biggest number that can fit in a 64-bit floating point, and we deal with numbers in the millions, billions, or more</a:t>
            </a:r>
          </a:p>
        </p:txBody>
      </p:sp>
    </p:spTree>
    <p:extLst>
      <p:ext uri="{BB962C8B-B14F-4D97-AF65-F5344CB8AC3E}">
        <p14:creationId xmlns:p14="http://schemas.microsoft.com/office/powerpoint/2010/main" val="2868910115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95BC-D0DF-4F6E-A3F3-77BA434D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823F7-0FD1-4CB1-ADBF-F03A5F6A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small statistics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&lt;10</a:t>
            </a:r>
            <a:r>
              <a:rPr lang="en-US" dirty="0"/>
              <a:t>), the PMF can be approximated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8CB94-C184-4E56-9E0A-3427276E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AE649-C6EA-4926-90B4-D7DE889F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545FB-E614-432F-85B1-26EBF109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3314" name="Picture 2" descr="Poisson distribution - Wikipedia">
            <a:extLst>
              <a:ext uri="{FF2B5EF4-FFF2-40B4-BE49-F238E27FC236}">
                <a16:creationId xmlns:a16="http://schemas.microsoft.com/office/drawing/2014/main" id="{F31FBDE5-057B-4F1F-8658-74957B38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4" y="3486419"/>
            <a:ext cx="4298618" cy="33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D634F1-B54F-4C1D-8D17-698346ACE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125215"/>
              </p:ext>
            </p:extLst>
          </p:nvPr>
        </p:nvGraphicFramePr>
        <p:xfrm>
          <a:off x="2206286" y="1960632"/>
          <a:ext cx="1961964" cy="760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5920" imgH="393480" progId="Equation.DSMT4">
                  <p:embed/>
                </p:oleObj>
              </mc:Choice>
              <mc:Fallback>
                <p:oleObj name="Equation" r:id="rId3" imgW="101592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4D634F1-B54F-4C1D-8D17-698346ACE6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286" y="1960632"/>
                        <a:ext cx="1961964" cy="760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3545E-5607-4437-BE37-79A51C274C14}"/>
              </a:ext>
            </a:extLst>
          </p:cNvPr>
          <p:cNvCxnSpPr>
            <a:cxnSpLocks/>
          </p:cNvCxnSpPr>
          <p:nvPr/>
        </p:nvCxnSpPr>
        <p:spPr>
          <a:xfrm flipH="1" flipV="1">
            <a:off x="3437782" y="2604657"/>
            <a:ext cx="839416" cy="237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D2E42A-718A-4CBE-ABB5-95E7CD25C57D}"/>
              </a:ext>
            </a:extLst>
          </p:cNvPr>
          <p:cNvCxnSpPr>
            <a:cxnSpLocks/>
          </p:cNvCxnSpPr>
          <p:nvPr/>
        </p:nvCxnSpPr>
        <p:spPr>
          <a:xfrm flipH="1" flipV="1">
            <a:off x="3682391" y="2447765"/>
            <a:ext cx="679991" cy="297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70B289-E513-436B-A7C7-9969CDB3029A}"/>
              </a:ext>
            </a:extLst>
          </p:cNvPr>
          <p:cNvSpPr txBox="1"/>
          <p:nvPr/>
        </p:nvSpPr>
        <p:spPr>
          <a:xfrm>
            <a:off x="4519782" y="2578658"/>
            <a:ext cx="3467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This equation will also continue to work, but again, these terms will quickly become problematic for large </a:t>
            </a:r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EE23D-2FA2-49E3-A749-1ACC03517DF0}"/>
              </a:ext>
            </a:extLst>
          </p:cNvPr>
          <p:cNvSpPr txBox="1"/>
          <p:nvPr/>
        </p:nvSpPr>
        <p:spPr>
          <a:xfrm>
            <a:off x="5446424" y="4708922"/>
            <a:ext cx="274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Note the equation becomes symmetric for a </a:t>
            </a:r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of 10 or more</a:t>
            </a:r>
            <a:endParaRPr lang="en-US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498F7E-05EC-4592-B818-814825C39646}"/>
              </a:ext>
            </a:extLst>
          </p:cNvPr>
          <p:cNvCxnSpPr/>
          <p:nvPr/>
        </p:nvCxnSpPr>
        <p:spPr>
          <a:xfrm flipH="1">
            <a:off x="4022386" y="5087566"/>
            <a:ext cx="1303508" cy="588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B431D9-E199-62CA-51E1-F8B9BA86F647}"/>
              </a:ext>
            </a:extLst>
          </p:cNvPr>
          <p:cNvSpPr txBox="1"/>
          <p:nvPr/>
        </p:nvSpPr>
        <p:spPr>
          <a:xfrm>
            <a:off x="5106256" y="626724"/>
            <a:ext cx="273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Mass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4C99D-6D48-4130-9227-3DB5C18F1666}"/>
              </a:ext>
            </a:extLst>
          </p:cNvPr>
          <p:cNvCxnSpPr/>
          <p:nvPr/>
        </p:nvCxnSpPr>
        <p:spPr>
          <a:xfrm flipH="1">
            <a:off x="4736387" y="934501"/>
            <a:ext cx="369869" cy="329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262309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9489-4275-F0E4-4CC3-C31E36A4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518F-D5F3-2D7E-799A-EDFB66AA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microscopic level, everything in physics is governed by probabilities.</a:t>
            </a:r>
          </a:p>
          <a:p>
            <a:r>
              <a:rPr lang="en-US" dirty="0"/>
              <a:t>When statistics become large enough, the uncertainties become small enough that probable outcomes become virtual certainties</a:t>
            </a:r>
          </a:p>
          <a:p>
            <a:pPr lvl="1"/>
            <a:r>
              <a:rPr lang="en-US" dirty="0"/>
              <a:t>This is how casinos make money!</a:t>
            </a:r>
          </a:p>
          <a:p>
            <a:r>
              <a:rPr lang="en-US" dirty="0"/>
              <a:t>In this course, we will analyze some of the statistical properties most often encountered in physics.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F46E3-1578-AD94-A964-89A6640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596C-A366-3FC4-4073-6B10DDAF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10E2A-6BF2-2D69-0587-B276B03B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962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144-A6DC-4F46-B5EB-38028FB4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A814-4052-4805-AC55-7B00D0E7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larger values of l, we can approximate things with a gaussian distribution.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0971B-10DB-4902-BE43-42ABE1E94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39F3-2019-4EF5-961A-BA306EF0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B84DA-1570-47AF-8A26-55677D9D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4AE902-7F6F-4CCB-8020-77C311B49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475437"/>
              </p:ext>
            </p:extLst>
          </p:nvPr>
        </p:nvGraphicFramePr>
        <p:xfrm>
          <a:off x="2591360" y="1787019"/>
          <a:ext cx="2570224" cy="92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95000" progId="Equation.DSMT4">
                  <p:embed/>
                </p:oleObj>
              </mc:Choice>
              <mc:Fallback>
                <p:oleObj name="Equation" r:id="rId2" imgW="137160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94AE902-7F6F-4CCB-8020-77C311B49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1360" y="1787019"/>
                        <a:ext cx="2570224" cy="92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6541F0B-84BE-408A-B416-53B7E57D6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46528"/>
              </p:ext>
            </p:extLst>
          </p:nvPr>
        </p:nvGraphicFramePr>
        <p:xfrm>
          <a:off x="5633720" y="2286000"/>
          <a:ext cx="1195864" cy="376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91960" progId="Equation.DSMT4">
                  <p:embed/>
                </p:oleObj>
              </mc:Choice>
              <mc:Fallback>
                <p:oleObj name="Equation" r:id="rId4" imgW="927000" imgH="2919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6541F0B-84BE-408A-B416-53B7E57D64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3720" y="2286000"/>
                        <a:ext cx="1195864" cy="376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3D4F8E-61B5-4033-9BDC-F9A721B6BE90}"/>
              </a:ext>
            </a:extLst>
          </p:cNvPr>
          <p:cNvCxnSpPr/>
          <p:nvPr/>
        </p:nvCxnSpPr>
        <p:spPr>
          <a:xfrm flipH="1" flipV="1">
            <a:off x="5004881" y="2328474"/>
            <a:ext cx="573932" cy="14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AF5EFB1E-9A30-4907-91FC-77492D9C8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6" y="2942299"/>
            <a:ext cx="6788933" cy="339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2C14B7-EE22-41EF-B8C9-B14BED5702BE}"/>
              </a:ext>
            </a:extLst>
          </p:cNvPr>
          <p:cNvCxnSpPr>
            <a:cxnSpLocks/>
          </p:cNvCxnSpPr>
          <p:nvPr/>
        </p:nvCxnSpPr>
        <p:spPr>
          <a:xfrm flipH="1">
            <a:off x="5161584" y="2702670"/>
            <a:ext cx="920864" cy="1680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E70FF54-046F-4160-A2D3-6AD8C093A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38297"/>
              </p:ext>
            </p:extLst>
          </p:nvPr>
        </p:nvGraphicFramePr>
        <p:xfrm>
          <a:off x="4904159" y="6305914"/>
          <a:ext cx="775376" cy="40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BE70FF54-046F-4160-A2D3-6AD8C093A1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4159" y="6305914"/>
                        <a:ext cx="775376" cy="400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5D1FF3-CFA3-4CF0-881A-DCF9DA17A8D5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6143890"/>
            <a:ext cx="296694" cy="242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6430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249-60FF-4BF7-9C26-F32782CD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These Distributions 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01A7-88A1-481D-8886-1446CF57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scipy.stats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Poisson distribution</a:t>
            </a:r>
          </a:p>
          <a:p>
            <a:pPr lvl="2"/>
            <a:r>
              <a:rPr lang="en-US" dirty="0" err="1"/>
              <a:t>scipy.stats.poisson.pmf</a:t>
            </a:r>
            <a:r>
              <a:rPr lang="en-US" dirty="0"/>
              <a:t>(</a:t>
            </a:r>
            <a:r>
              <a:rPr lang="en-US" dirty="0" err="1"/>
              <a:t>k,lam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PMF designed for discrete integer points</a:t>
            </a:r>
          </a:p>
          <a:p>
            <a:pPr lvl="1"/>
            <a:r>
              <a:rPr lang="en-US" dirty="0"/>
              <a:t>Gaussian (normal) distribution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scipy.stats.norm.pdf(</a:t>
            </a:r>
            <a:r>
              <a:rPr lang="en-US" dirty="0" err="1"/>
              <a:t>x,loc</a:t>
            </a:r>
            <a:r>
              <a:rPr lang="en-US" dirty="0"/>
              <a:t>=</a:t>
            </a:r>
            <a:r>
              <a:rPr lang="en-US" dirty="0" err="1"/>
              <a:t>mean,scale</a:t>
            </a:r>
            <a:r>
              <a:rPr lang="en-US" dirty="0"/>
              <a:t>=sigma)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PDF is a continuous function</a:t>
            </a:r>
          </a:p>
          <a:p>
            <a:pPr lvl="3"/>
            <a:r>
              <a:rPr lang="en-US" i="1" dirty="0"/>
              <a:t>strictly speaking</a:t>
            </a:r>
            <a:r>
              <a:rPr lang="en-US" dirty="0"/>
              <a:t>, we should integrate it over each integer value, but we usually won’t do that</a:t>
            </a:r>
          </a:p>
          <a:p>
            <a:pPr marL="82296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A490E-5917-48D0-AA96-B7F031EE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982E3-D120-4015-A9EF-D2014BB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BDFEE-0E7D-4B43-B071-A8C1C795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8A903-8C58-4705-B9C4-F9ADD63422BF}"/>
              </a:ext>
            </a:extLst>
          </p:cNvPr>
          <p:cNvSpPr txBox="1"/>
          <p:nvPr/>
        </p:nvSpPr>
        <p:spPr>
          <a:xfrm>
            <a:off x="1376464" y="2412459"/>
            <a:ext cx="205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Point or array of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B2CF9-6C51-4AC4-82AA-4667EB58D8A3}"/>
              </a:ext>
            </a:extLst>
          </p:cNvPr>
          <p:cNvCxnSpPr>
            <a:cxnSpLocks/>
          </p:cNvCxnSpPr>
          <p:nvPr/>
        </p:nvCxnSpPr>
        <p:spPr>
          <a:xfrm flipV="1">
            <a:off x="3429000" y="2286000"/>
            <a:ext cx="223736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2FA7DB-30DA-4759-AABD-D4A85B6AC18A}"/>
              </a:ext>
            </a:extLst>
          </p:cNvPr>
          <p:cNvSpPr txBox="1"/>
          <p:nvPr/>
        </p:nvSpPr>
        <p:spPr>
          <a:xfrm>
            <a:off x="4363751" y="2341176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798E3-47A9-43CE-BAFC-984417780D5C}"/>
              </a:ext>
            </a:extLst>
          </p:cNvPr>
          <p:cNvCxnSpPr>
            <a:cxnSpLocks/>
          </p:cNvCxnSpPr>
          <p:nvPr/>
        </p:nvCxnSpPr>
        <p:spPr>
          <a:xfrm flipH="1" flipV="1">
            <a:off x="4114352" y="2237361"/>
            <a:ext cx="249399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48AD6-12D0-47E3-871D-BD8D90958F68}"/>
              </a:ext>
            </a:extLst>
          </p:cNvPr>
          <p:cNvSpPr txBox="1"/>
          <p:nvPr/>
        </p:nvSpPr>
        <p:spPr>
          <a:xfrm>
            <a:off x="4077510" y="1530908"/>
            <a:ext cx="2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“probability mass function”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E98463-2F76-4F49-8A00-A8139FD9C22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5460" y="1684797"/>
            <a:ext cx="522050" cy="25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9CC23F-9120-415A-9B13-BE55A8A70A54}"/>
              </a:ext>
            </a:extLst>
          </p:cNvPr>
          <p:cNvSpPr txBox="1"/>
          <p:nvPr/>
        </p:nvSpPr>
        <p:spPr>
          <a:xfrm>
            <a:off x="878732" y="4462730"/>
            <a:ext cx="205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Point or array of points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2C8C40-61E3-4B5E-8DCB-9E8EE185CA42}"/>
              </a:ext>
            </a:extLst>
          </p:cNvPr>
          <p:cNvCxnSpPr>
            <a:cxnSpLocks/>
          </p:cNvCxnSpPr>
          <p:nvPr/>
        </p:nvCxnSpPr>
        <p:spPr>
          <a:xfrm flipV="1">
            <a:off x="2997741" y="4287632"/>
            <a:ext cx="223736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7435A9-6A55-4538-BAE4-BE4311BF3EE1}"/>
              </a:ext>
            </a:extLst>
          </p:cNvPr>
          <p:cNvSpPr txBox="1"/>
          <p:nvPr/>
        </p:nvSpPr>
        <p:spPr>
          <a:xfrm>
            <a:off x="3791440" y="3517203"/>
            <a:ext cx="2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“probability density function”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E44C97-3E4A-4CDE-BFBE-5BECB33E2BBE}"/>
              </a:ext>
            </a:extLst>
          </p:cNvPr>
          <p:cNvCxnSpPr>
            <a:cxnSpLocks/>
          </p:cNvCxnSpPr>
          <p:nvPr/>
        </p:nvCxnSpPr>
        <p:spPr>
          <a:xfrm flipH="1">
            <a:off x="3226341" y="3699287"/>
            <a:ext cx="522050" cy="25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DFFF26-0A2C-44FC-AD8E-423AC61DE972}"/>
              </a:ext>
            </a:extLst>
          </p:cNvPr>
          <p:cNvCxnSpPr>
            <a:cxnSpLocks/>
          </p:cNvCxnSpPr>
          <p:nvPr/>
        </p:nvCxnSpPr>
        <p:spPr>
          <a:xfrm flipH="1" flipV="1">
            <a:off x="4295488" y="4287632"/>
            <a:ext cx="261025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F6E434-0ABC-4F2B-8D73-D968D744B0A5}"/>
              </a:ext>
            </a:extLst>
          </p:cNvPr>
          <p:cNvCxnSpPr>
            <a:cxnSpLocks/>
          </p:cNvCxnSpPr>
          <p:nvPr/>
        </p:nvCxnSpPr>
        <p:spPr>
          <a:xfrm flipH="1" flipV="1">
            <a:off x="5646992" y="4287632"/>
            <a:ext cx="261025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5791B5-2678-421F-9B26-4D13342E42F4}"/>
              </a:ext>
            </a:extLst>
          </p:cNvPr>
          <p:cNvSpPr txBox="1"/>
          <p:nvPr/>
        </p:nvSpPr>
        <p:spPr>
          <a:xfrm>
            <a:off x="4518988" y="4287632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949FFC-034C-4FB1-A6D4-F2B05600956F}"/>
              </a:ext>
            </a:extLst>
          </p:cNvPr>
          <p:cNvSpPr txBox="1"/>
          <p:nvPr/>
        </p:nvSpPr>
        <p:spPr>
          <a:xfrm>
            <a:off x="5880221" y="4247286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5170699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B1A9-D860-43E9-A1B0-F15C5756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Dice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75CA-9CB8-4894-9CE7-71EFFC53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1B3D6-8675-4066-8C06-ABEBB81D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BFE48-6CB7-4875-90B2-083EED99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5F81A-A925-9D8C-D1BE-AC428C06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5" y="1103226"/>
            <a:ext cx="3460364" cy="259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B6C53-AFF3-E196-4787-8CB8AB49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91" y="1040272"/>
            <a:ext cx="3460364" cy="2582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35CE0-EBEE-E417-2E98-84453FA32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55" y="3701492"/>
            <a:ext cx="3637573" cy="2598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6A567-6870-253E-8CD9-E2BD0283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191" y="3701492"/>
            <a:ext cx="3723850" cy="2685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7D1B2E-253F-4350-3AFB-C8515A4B798D}"/>
              </a:ext>
            </a:extLst>
          </p:cNvPr>
          <p:cNvSpPr txBox="1"/>
          <p:nvPr/>
        </p:nvSpPr>
        <p:spPr>
          <a:xfrm>
            <a:off x="1506071" y="6386551"/>
            <a:ext cx="590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“Central Limit Theorem” = “Everything eventually becomes Gaussian”</a:t>
            </a:r>
          </a:p>
        </p:txBody>
      </p:sp>
    </p:spTree>
    <p:extLst>
      <p:ext uri="{BB962C8B-B14F-4D97-AF65-F5344CB8AC3E}">
        <p14:creationId xmlns:p14="http://schemas.microsoft.com/office/powerpoint/2010/main" val="391720246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0CD5-F357-4F5C-833F-0C8B524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(or Mass)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42A8-F8B5-46DE-8C6F-6F7841FD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probability distribution, we can define the ``Cumulative Density function as the integral up to a particular value.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we can get the probability of falling between any two points as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2AAD8-358F-49C9-BD8D-7D3F51C7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D5851-033D-4831-9A59-7F0F6CEE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77232-E662-450E-AC25-9313CEE4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32EBDB-6C40-464F-BDB6-482BC6271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343934"/>
              </p:ext>
            </p:extLst>
          </p:nvPr>
        </p:nvGraphicFramePr>
        <p:xfrm>
          <a:off x="2895462" y="1840702"/>
          <a:ext cx="2411474" cy="74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457200" progId="Equation.DSMT4">
                  <p:embed/>
                </p:oleObj>
              </mc:Choice>
              <mc:Fallback>
                <p:oleObj name="Equation" r:id="rId2" imgW="1485720" imgH="457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A32EBDB-6C40-464F-BDB6-482BC62715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5462" y="1840702"/>
                        <a:ext cx="2411474" cy="741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AFE42E-F255-493A-A82C-1D71CB94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3" y="3601712"/>
            <a:ext cx="5494034" cy="2740513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5793930-F611-430D-A1B2-5D72978E4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38430"/>
              </p:ext>
            </p:extLst>
          </p:nvPr>
        </p:nvGraphicFramePr>
        <p:xfrm>
          <a:off x="5640961" y="3429000"/>
          <a:ext cx="2611196" cy="1536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06280" imgH="1180800" progId="Equation.DSMT4">
                  <p:embed/>
                </p:oleObj>
              </mc:Choice>
              <mc:Fallback>
                <p:oleObj name="Equation" r:id="rId5" imgW="2006280" imgH="1180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5793930-F611-430D-A1B2-5D72978E4F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0961" y="3429000"/>
                        <a:ext cx="2611196" cy="1536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1951406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4E50-0B3B-4962-B763-1F11B7CF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for a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C26E-64BF-426D-8A3F-793639D9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the indefinite integral of a Gaussian is not defined, so we define it in terms of the “error function” (erf())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5F55-9065-44CA-8E08-32F9A511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15977-5DAF-43A4-8549-36686618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D747D-7F27-4834-AF81-D28F65E7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9E2503-03B3-4DF7-9A99-923FC18FD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24203"/>
              </p:ext>
            </p:extLst>
          </p:nvPr>
        </p:nvGraphicFramePr>
        <p:xfrm>
          <a:off x="845935" y="2227533"/>
          <a:ext cx="235267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69800" progId="Equation.DSMT4">
                  <p:embed/>
                </p:oleObj>
              </mc:Choice>
              <mc:Fallback>
                <p:oleObj name="Equation" r:id="rId2" imgW="1282680" imgH="469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C9E2503-03B3-4DF7-9A99-923FC18FD0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935" y="2227533"/>
                        <a:ext cx="2352675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8" name="Picture 2" descr="Plot of the error function">
            <a:extLst>
              <a:ext uri="{FF2B5EF4-FFF2-40B4-BE49-F238E27FC236}">
                <a16:creationId xmlns:a16="http://schemas.microsoft.com/office/drawing/2014/main" id="{3EEB193C-8B2F-4FBA-B6EC-B8F49A87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0" y="3719551"/>
            <a:ext cx="4031856" cy="28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B01A8A-0560-4E05-B45F-ABA70E6F7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726469"/>
              </p:ext>
            </p:extLst>
          </p:nvPr>
        </p:nvGraphicFramePr>
        <p:xfrm>
          <a:off x="5172075" y="1947863"/>
          <a:ext cx="31369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44440" imgH="990360" progId="Equation.DSMT4">
                  <p:embed/>
                </p:oleObj>
              </mc:Choice>
              <mc:Fallback>
                <p:oleObj name="Equation" r:id="rId5" imgW="2044440" imgH="9903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B01A8A-0560-4E05-B45F-ABA70E6F78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2075" y="1947863"/>
                        <a:ext cx="3136900" cy="152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4">
            <a:extLst>
              <a:ext uri="{FF2B5EF4-FFF2-40B4-BE49-F238E27FC236}">
                <a16:creationId xmlns:a16="http://schemas.microsoft.com/office/drawing/2014/main" id="{5DC94256-131A-4593-AF85-61D507FB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18" y="3804317"/>
            <a:ext cx="416199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75139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87B0-9BE6-4AAA-9C70-607B1850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CDF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3336-E621-4181-BBC5-2CF86CE8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the CDF is extracted through the </a:t>
            </a:r>
            <a:r>
              <a:rPr lang="en-US" dirty="0" err="1"/>
              <a:t>cdf</a:t>
            </a:r>
            <a:r>
              <a:rPr lang="en-US" dirty="0"/>
              <a:t> method of  </a:t>
            </a:r>
            <a:r>
              <a:rPr lang="en-US" dirty="0" err="1"/>
              <a:t>stats.norm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0631-6C7D-43B2-BB34-699A237B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EE87-4FAE-4C33-B820-523FB79F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C45E5-AD24-42BB-B998-CC442739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7E6F5-47C3-431B-BB1A-A1C50167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12" y="1778759"/>
            <a:ext cx="6274136" cy="48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7115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5B8E-4301-4B42-9214-BCA87597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on Histogram Bin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62E69-3FF9-4B70-965E-22EB0A74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entries are distributed over many histogram bins, we can look at any single bin and consider the binary choice between that bin an all other bins.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28F0-E8F2-4015-84D0-1391B68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59060-DDEF-4161-8174-BA560ED6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5BF3A-9B78-4879-ADA6-8E939D1D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5362" name="Picture 2" descr="A Complete Guide to Histograms | Tutorial by Chartio">
            <a:extLst>
              <a:ext uri="{FF2B5EF4-FFF2-40B4-BE49-F238E27FC236}">
                <a16:creationId xmlns:a16="http://schemas.microsoft.com/office/drawing/2014/main" id="{A3DFC024-4944-4D36-A34D-699F72188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74" y="2693133"/>
            <a:ext cx="4935369" cy="33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E71FE-BFE1-4FE5-B356-51887BF80A81}"/>
              </a:ext>
            </a:extLst>
          </p:cNvPr>
          <p:cNvSpPr/>
          <p:nvPr/>
        </p:nvSpPr>
        <p:spPr>
          <a:xfrm>
            <a:off x="2806430" y="3902881"/>
            <a:ext cx="165370" cy="16370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3327F45-0345-469A-8E73-F2CAEC12A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362614"/>
              </p:ext>
            </p:extLst>
          </p:nvPr>
        </p:nvGraphicFramePr>
        <p:xfrm>
          <a:off x="2745564" y="3096824"/>
          <a:ext cx="287101" cy="39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3327F45-0345-469A-8E73-F2CAEC12A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5564" y="3096824"/>
                        <a:ext cx="287101" cy="397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3C2CBF-46A0-4715-B34B-D7261CE50515}"/>
              </a:ext>
            </a:extLst>
          </p:cNvPr>
          <p:cNvCxnSpPr/>
          <p:nvPr/>
        </p:nvCxnSpPr>
        <p:spPr>
          <a:xfrm>
            <a:off x="2889115" y="3545732"/>
            <a:ext cx="0" cy="282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92465-ABAA-4A9C-B0C5-85E2346BFE59}"/>
              </a:ext>
            </a:extLst>
          </p:cNvPr>
          <p:cNvSpPr txBox="1"/>
          <p:nvPr/>
        </p:nvSpPr>
        <p:spPr>
          <a:xfrm>
            <a:off x="3879918" y="2317099"/>
            <a:ext cx="40272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Probability that an event will land in bin </a:t>
            </a:r>
            <a:r>
              <a:rPr lang="en-US" sz="1400" i="1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. </a:t>
            </a:r>
          </a:p>
          <a:p>
            <a:r>
              <a:rPr lang="en-US" sz="1400" dirty="0">
                <a:latin typeface="+mn-lt"/>
              </a:rPr>
              <a:t>If there are </a:t>
            </a:r>
            <a:r>
              <a:rPr lang="en-US" sz="1400" i="1" dirty="0">
                <a:latin typeface="+mn-lt"/>
              </a:rPr>
              <a:t>N </a:t>
            </a:r>
            <a:r>
              <a:rPr lang="en-US" sz="1400" dirty="0">
                <a:latin typeface="+mn-lt"/>
              </a:rPr>
              <a:t>events total, then the expected number of events in each bin will be </a:t>
            </a:r>
            <a:r>
              <a:rPr lang="en-US" sz="1400" i="1" dirty="0">
                <a:latin typeface="Symbol" panose="05050102010706020507" pitchFamily="18" charset="2"/>
              </a:rPr>
              <a:t>l</a:t>
            </a:r>
            <a:r>
              <a:rPr lang="en-US" sz="1400" i="1" baseline="-25000" dirty="0">
                <a:latin typeface="+mn-lt"/>
              </a:rPr>
              <a:t>i</a:t>
            </a:r>
            <a:r>
              <a:rPr lang="en-US" sz="1400" i="1" dirty="0">
                <a:latin typeface="+mn-lt"/>
              </a:rPr>
              <a:t>=p</a:t>
            </a:r>
            <a:r>
              <a:rPr lang="en-US" sz="1400" i="1" baseline="-25000" dirty="0">
                <a:latin typeface="+mn-lt"/>
              </a:rPr>
              <a:t>i</a:t>
            </a:r>
            <a:r>
              <a:rPr lang="en-US" sz="1400" i="1" dirty="0">
                <a:latin typeface="+mn-lt"/>
              </a:rPr>
              <a:t>N</a:t>
            </a:r>
            <a:r>
              <a:rPr lang="en-US" sz="1400" dirty="0">
                <a:latin typeface="+mn-lt"/>
              </a:rPr>
              <a:t>.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The RMS of the number will be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If there are many bins, then </a:t>
            </a:r>
            <a:r>
              <a:rPr lang="en-US" sz="1400" i="1" dirty="0">
                <a:latin typeface="+mn-lt"/>
              </a:rPr>
              <a:t>p&lt;&lt;1 </a:t>
            </a:r>
            <a:r>
              <a:rPr lang="en-US" sz="1400" dirty="0">
                <a:latin typeface="+mn-lt"/>
              </a:rPr>
              <a:t>and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1E1667-F8FD-4765-85C6-D9E0BAE9AF97}"/>
              </a:ext>
            </a:extLst>
          </p:cNvPr>
          <p:cNvCxnSpPr>
            <a:cxnSpLocks/>
          </p:cNvCxnSpPr>
          <p:nvPr/>
        </p:nvCxnSpPr>
        <p:spPr>
          <a:xfrm flipH="1">
            <a:off x="2971800" y="2840713"/>
            <a:ext cx="763621" cy="345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DD77001-7AD2-4E1D-BD51-F85CBE8DC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595162"/>
              </p:ext>
            </p:extLst>
          </p:nvPr>
        </p:nvGraphicFramePr>
        <p:xfrm>
          <a:off x="6441688" y="3135202"/>
          <a:ext cx="1139898" cy="35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000" imgH="291960" progId="Equation.DSMT4">
                  <p:embed/>
                </p:oleObj>
              </mc:Choice>
              <mc:Fallback>
                <p:oleObj name="Equation" r:id="rId5" imgW="927000" imgH="29196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DD77001-7AD2-4E1D-BD51-F85CBE8DCF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1688" y="3135202"/>
                        <a:ext cx="1139898" cy="35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3783BC7-81E7-4A3D-BD24-E9A145D57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69722"/>
              </p:ext>
            </p:extLst>
          </p:nvPr>
        </p:nvGraphicFramePr>
        <p:xfrm>
          <a:off x="6999996" y="3571057"/>
          <a:ext cx="1251781" cy="35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27000" imgH="266400" progId="Equation.DSMT4">
                  <p:embed/>
                </p:oleObj>
              </mc:Choice>
              <mc:Fallback>
                <p:oleObj name="Equation" r:id="rId7" imgW="927000" imgH="2664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A3783BC7-81E7-4A3D-BD24-E9A145D57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99996" y="3571057"/>
                        <a:ext cx="1251781" cy="35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5EA49E-B39F-4590-9174-D637D44F4E2B}"/>
              </a:ext>
            </a:extLst>
          </p:cNvPr>
          <p:cNvSpPr txBox="1"/>
          <p:nvPr/>
        </p:nvSpPr>
        <p:spPr>
          <a:xfrm>
            <a:off x="6391072" y="4450404"/>
            <a:ext cx="214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Number of events observed in bin </a:t>
            </a:r>
            <a:r>
              <a:rPr lang="en-US" sz="1400" i="1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CA775F-54C2-414D-8D94-E81CA4EDC805}"/>
              </a:ext>
            </a:extLst>
          </p:cNvPr>
          <p:cNvCxnSpPr/>
          <p:nvPr/>
        </p:nvCxnSpPr>
        <p:spPr>
          <a:xfrm flipV="1">
            <a:off x="7626485" y="3930203"/>
            <a:ext cx="280684" cy="481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9395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C28D-D789-4FCF-923C-8C6DF01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of Small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CFFE4-30AD-4A03-8768-C3C4F6F9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set the error on the contents of a bin as the square root on the number of the events observed in the bin.</a:t>
            </a:r>
          </a:p>
          <a:p>
            <a:r>
              <a:rPr lang="en-US" dirty="0"/>
              <a:t>This isn’t really accurate when the number of events in the bin is small (say &lt;5).</a:t>
            </a:r>
          </a:p>
          <a:p>
            <a:r>
              <a:rPr lang="en-US" dirty="0"/>
              <a:t>In particular, if there are no events in the bin, this would say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will cause any fit to fail if it can’t go exactly through the point.</a:t>
            </a:r>
          </a:p>
          <a:p>
            <a:r>
              <a:rPr lang="en-US" dirty="0"/>
              <a:t>If we have a small number of bins with zero, we typically set the error to 1.</a:t>
            </a:r>
          </a:p>
          <a:p>
            <a:r>
              <a:rPr lang="en-US" dirty="0"/>
              <a:t>If there are a significant number of bins with zero, we need to use a different approach to fitting.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EAC-3701-44A7-91A0-F6F7B99D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E7CA6-3C70-4EE1-8C64-3FA9D54A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7E522-E0C1-45FD-9ADA-2243224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7D18EA-6798-404D-8398-C2DA1569E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165588"/>
              </p:ext>
            </p:extLst>
          </p:nvPr>
        </p:nvGraphicFramePr>
        <p:xfrm>
          <a:off x="2914819" y="3153315"/>
          <a:ext cx="2341613" cy="55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266400" progId="Equation.DSMT4">
                  <p:embed/>
                </p:oleObj>
              </mc:Choice>
              <mc:Fallback>
                <p:oleObj name="Equation" r:id="rId2" imgW="1130040" imgH="266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B7D18EA-6798-404D-8398-C2DA1569E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4819" y="3153315"/>
                        <a:ext cx="2341613" cy="55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E111A0-C842-4484-B1B4-2A3953A300F3}"/>
              </a:ext>
            </a:extLst>
          </p:cNvPr>
          <p:cNvCxnSpPr/>
          <p:nvPr/>
        </p:nvCxnSpPr>
        <p:spPr>
          <a:xfrm flipH="1">
            <a:off x="5437762" y="3195536"/>
            <a:ext cx="379378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1A07D8-DF97-4B72-A4D1-69E508E01E5B}"/>
              </a:ext>
            </a:extLst>
          </p:cNvPr>
          <p:cNvSpPr txBox="1"/>
          <p:nvPr/>
        </p:nvSpPr>
        <p:spPr>
          <a:xfrm>
            <a:off x="5904690" y="2946125"/>
            <a:ext cx="217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 error on point!</a:t>
            </a:r>
          </a:p>
        </p:txBody>
      </p:sp>
    </p:spTree>
    <p:extLst>
      <p:ext uri="{BB962C8B-B14F-4D97-AF65-F5344CB8AC3E}">
        <p14:creationId xmlns:p14="http://schemas.microsoft.com/office/powerpoint/2010/main" val="1383035289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A9B80-1F4F-82FD-02C0-678172C5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001" y="557393"/>
            <a:ext cx="5151739" cy="5829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695B7-6479-4262-9712-782082C6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E6D2-17CB-4B68-8A90-01D147E3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0CD2-115F-4691-B9FD-196B9925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49B9A-4655-4DC1-8C5F-47C87967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5E515-1761-4823-9BC9-C4696DF7F96F}"/>
              </a:ext>
            </a:extLst>
          </p:cNvPr>
          <p:cNvSpPr/>
          <p:nvPr/>
        </p:nvSpPr>
        <p:spPr>
          <a:xfrm>
            <a:off x="3884001" y="1323514"/>
            <a:ext cx="4140116" cy="19706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6975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0335-E749-4F74-BE89-C27EF4E4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Histograms (Important Concept!)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BA0E8-3CB5-4C73-82FB-61A80196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you haven’t noticed, in most of our examples, we’ve always made our bin size 1. What happens if we change that. Let’s redo the last histogram with a bin size of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AC26A-3389-4F08-85B6-EE9B8BB2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338A-8CCD-4C67-AAAA-A6130CDC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93916-A2FB-40AD-89E7-576A3626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902E0-A899-4362-8668-A6CEE7E6618C}"/>
              </a:ext>
            </a:extLst>
          </p:cNvPr>
          <p:cNvSpPr txBox="1"/>
          <p:nvPr/>
        </p:nvSpPr>
        <p:spPr>
          <a:xfrm>
            <a:off x="5194340" y="4104490"/>
            <a:ext cx="38569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What happened?</a:t>
            </a:r>
          </a:p>
          <a:p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We added pairs of bins together, which doubled their contents, but my physics shouldn’t depend on how I bin things.</a:t>
            </a:r>
          </a:p>
          <a:p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How can I present things in a consistent way?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C4826-C376-8110-5A75-D9CBF7B9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46"/>
          <a:stretch>
            <a:fillRect/>
          </a:stretch>
        </p:blipFill>
        <p:spPr>
          <a:xfrm>
            <a:off x="92684" y="2677676"/>
            <a:ext cx="5264309" cy="37088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01659A-9FF7-4709-92F1-9F61A68CAC42}"/>
              </a:ext>
            </a:extLst>
          </p:cNvPr>
          <p:cNvCxnSpPr>
            <a:cxnSpLocks/>
          </p:cNvCxnSpPr>
          <p:nvPr/>
        </p:nvCxnSpPr>
        <p:spPr>
          <a:xfrm flipH="1">
            <a:off x="3927674" y="4319838"/>
            <a:ext cx="1257678" cy="492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2296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298E-B83A-4BE5-B9E4-03335F8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1F02-7DFC-4EB4-8A95-0E5A7EC2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we can characterize a probability by a “Probability Distribution Density Function” (PDF).  In one dimension, this is defined as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AD8-39FE-49FA-807D-973CA22F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4E2F-B6B2-45DA-8859-DC40CAEE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095A-F1DF-472C-A0E7-BA415219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1F13F-15AA-4C6E-9071-16505D4A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37" y="2446283"/>
            <a:ext cx="6474723" cy="3229696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29E6036-A7EE-4A83-932C-FC334B253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40085"/>
              </p:ext>
            </p:extLst>
          </p:nvPr>
        </p:nvGraphicFramePr>
        <p:xfrm>
          <a:off x="1995516" y="2786389"/>
          <a:ext cx="1081837" cy="4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29E6036-A7EE-4A83-932C-FC334B253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5516" y="2786389"/>
                        <a:ext cx="1081837" cy="4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7DA247-EC4E-46E1-AD7A-A5476768FABD}"/>
              </a:ext>
            </a:extLst>
          </p:cNvPr>
          <p:cNvSpPr txBox="1"/>
          <p:nvPr/>
        </p:nvSpPr>
        <p:spPr>
          <a:xfrm>
            <a:off x="173784" y="2221986"/>
            <a:ext cx="231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of being between x and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x+dx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59F77B-0653-4134-8047-E272AA286D19}"/>
              </a:ext>
            </a:extLst>
          </p:cNvPr>
          <p:cNvCxnSpPr>
            <a:cxnSpLocks/>
          </p:cNvCxnSpPr>
          <p:nvPr/>
        </p:nvCxnSpPr>
        <p:spPr>
          <a:xfrm>
            <a:off x="1751186" y="2766529"/>
            <a:ext cx="213148" cy="159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F5AF614-44B1-4A78-AE59-1E4EA0E1D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54903"/>
              </p:ext>
            </p:extLst>
          </p:nvPr>
        </p:nvGraphicFramePr>
        <p:xfrm>
          <a:off x="5462602" y="3250991"/>
          <a:ext cx="2736752" cy="73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480" imgH="469800" progId="Equation.DSMT4">
                  <p:embed/>
                </p:oleObj>
              </mc:Choice>
              <mc:Fallback>
                <p:oleObj name="Equation" r:id="rId5" imgW="1752480" imgH="4698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F5AF614-44B1-4A78-AE59-1E4EA0E1D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2602" y="3250991"/>
                        <a:ext cx="2736752" cy="73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B426D1C-5422-4B3B-917A-E7217B3BB915}"/>
              </a:ext>
            </a:extLst>
          </p:cNvPr>
          <p:cNvSpPr txBox="1"/>
          <p:nvPr/>
        </p:nvSpPr>
        <p:spPr>
          <a:xfrm>
            <a:off x="5385875" y="2943214"/>
            <a:ext cx="355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of being between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and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b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25E04-4310-4F7C-8BFB-6A39F1821D06}"/>
              </a:ext>
            </a:extLst>
          </p:cNvPr>
          <p:cNvSpPr txBox="1"/>
          <p:nvPr/>
        </p:nvSpPr>
        <p:spPr>
          <a:xfrm>
            <a:off x="1084721" y="6048065"/>
            <a:ext cx="1544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Normalization: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883921F-9F47-4D9E-B3E6-E7CDD6635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235292"/>
              </p:ext>
            </p:extLst>
          </p:nvPr>
        </p:nvGraphicFramePr>
        <p:xfrm>
          <a:off x="3251200" y="5873750"/>
          <a:ext cx="16843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79280" imgH="457200" progId="Equation.DSMT4">
                  <p:embed/>
                </p:oleObj>
              </mc:Choice>
              <mc:Fallback>
                <p:oleObj name="Equation" r:id="rId7" imgW="1079280" imgH="45720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E883921F-9F47-4D9E-B3E6-E7CDD6635B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1200" y="5873750"/>
                        <a:ext cx="16843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70936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BF7E-69C3-41F9-A203-2C024C09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1" y="708139"/>
            <a:ext cx="8229600" cy="5441721"/>
          </a:xfrm>
        </p:spPr>
        <p:txBody>
          <a:bodyPr/>
          <a:lstStyle/>
          <a:p>
            <a:r>
              <a:rPr lang="en-US" dirty="0"/>
              <a:t>Our PDF is defined by the normalization condition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probability of something landing in a particular bin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I divide the bin contents (and the error!) by the size of the bin, I should get a result that’s independent of bin size.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F864D-DADD-4F85-A2EE-110B65B0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EE96-78AD-488A-89C3-FE2DA6D0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4826-8F8C-4308-82F4-CB7A142D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B616E0D-03B1-4D42-8997-D6D193EDB1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0839" y="1205183"/>
          <a:ext cx="1941161" cy="852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457200" progId="Equation.DSMT4">
                  <p:embed/>
                </p:oleObj>
              </mc:Choice>
              <mc:Fallback>
                <p:oleObj name="Equation" r:id="rId2" imgW="1041120" imgH="457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B616E0D-03B1-4D42-8997-D6D193ED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30839" y="1205183"/>
                        <a:ext cx="1941161" cy="852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458C3D-8747-4A08-87E8-E7DD5E94D8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5795" y="2636028"/>
          <a:ext cx="37179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495000" progId="Equation.DSMT4">
                  <p:embed/>
                </p:oleObj>
              </mc:Choice>
              <mc:Fallback>
                <p:oleObj name="Equation" r:id="rId4" imgW="1993680" imgH="4950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0458C3D-8747-4A08-87E8-E7DD5E94D8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5795" y="2636028"/>
                        <a:ext cx="371792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CAEB3-50F3-4C31-8E2A-283A5134A2E0}"/>
              </a:ext>
            </a:extLst>
          </p:cNvPr>
          <p:cNvSpPr txBox="1"/>
          <p:nvPr/>
        </p:nvSpPr>
        <p:spPr>
          <a:xfrm>
            <a:off x="4606047" y="3497094"/>
            <a:ext cx="326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Average value over the bin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B826EF-7701-44FB-B3D4-1E275B13DFF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156615" y="3292813"/>
            <a:ext cx="449432" cy="358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138879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ACC1-BCA5-4E29-B3AB-45EBA7BE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35653-3E1D-42E3-BB62-C83D2A15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DF9A0-F549-45C6-9F23-4B40A84C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C8DC-4C16-4FE1-AAA2-9D2DDC3C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3B277-97E6-B131-A488-BA9AED50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52" y="453390"/>
            <a:ext cx="4858951" cy="6386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F929AD-3D64-5D23-8941-3DE2A423F526}"/>
              </a:ext>
            </a:extLst>
          </p:cNvPr>
          <p:cNvSpPr/>
          <p:nvPr/>
        </p:nvSpPr>
        <p:spPr>
          <a:xfrm>
            <a:off x="2415152" y="1684962"/>
            <a:ext cx="1838349" cy="48288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95651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80A8-A900-47DA-9137-C6CB3A66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Binnings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9C6FF-BDBD-43EA-852C-E97AB1FB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B461-64E9-417B-A3B0-798F6501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4E7B4-3BB0-4562-AA4C-BAD70373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8BF6-DE6D-4C74-9794-17797FF7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4" y="3903941"/>
            <a:ext cx="3750676" cy="2507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5143A-1262-40DE-B2ED-C30398E2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4" y="1223631"/>
            <a:ext cx="3702038" cy="2464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D282C7-717A-43E5-ACD0-EB1A11E7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54" y="1223631"/>
            <a:ext cx="3602265" cy="239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A72A9F-C193-4584-87F6-8A0750E0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54" y="3903941"/>
            <a:ext cx="3869480" cy="2443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B1793-65AB-4005-BE66-B4B8A611A26F}"/>
              </a:ext>
            </a:extLst>
          </p:cNvPr>
          <p:cNvSpPr txBox="1"/>
          <p:nvPr/>
        </p:nvSpPr>
        <p:spPr>
          <a:xfrm>
            <a:off x="3127443" y="1571017"/>
            <a:ext cx="40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E9F464-03E0-423A-9C1D-5F17137BEAD2}"/>
              </a:ext>
            </a:extLst>
          </p:cNvPr>
          <p:cNvSpPr txBox="1"/>
          <p:nvPr/>
        </p:nvSpPr>
        <p:spPr>
          <a:xfrm>
            <a:off x="3148519" y="4139119"/>
            <a:ext cx="53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7D141C-AA14-4492-96A9-5D0E4A024392}"/>
              </a:ext>
            </a:extLst>
          </p:cNvPr>
          <p:cNvSpPr txBox="1"/>
          <p:nvPr/>
        </p:nvSpPr>
        <p:spPr>
          <a:xfrm>
            <a:off x="7388158" y="4139119"/>
            <a:ext cx="59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7736E-24B4-4E1D-A56A-4DCAD1C878BB}"/>
              </a:ext>
            </a:extLst>
          </p:cNvPr>
          <p:cNvSpPr txBox="1"/>
          <p:nvPr/>
        </p:nvSpPr>
        <p:spPr>
          <a:xfrm>
            <a:off x="7500999" y="1569262"/>
            <a:ext cx="40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82485637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56D9-C2AC-47FE-B6F9-C71EB166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Distributions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1D52D-0EB2-4177-B4D3-9E82110B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cases, we want to generate a distribution based on an arbitrary parametrization. </a:t>
            </a:r>
          </a:p>
          <a:p>
            <a:pPr lvl="1"/>
            <a:r>
              <a:rPr lang="en-US" dirty="0"/>
              <a:t>Example, simulating background to a physics signal</a:t>
            </a:r>
          </a:p>
          <a:p>
            <a:r>
              <a:rPr lang="en-US" dirty="0"/>
              <a:t>In this case, we can use a “Monte Carlo” technique to simulate any distribution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18E2-2B0F-4E20-A75C-A10AC5B0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FF3FC-85F4-4CAC-A743-158DE5F2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23CC2-1256-4962-A470-BB8D564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6119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298E-B83A-4BE5-B9E4-03335F8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1F02-7DFC-4EB4-8A95-0E5A7EC2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0: Choose a range for your random numbers</a:t>
            </a:r>
          </a:p>
          <a:p>
            <a:r>
              <a:rPr lang="en-US" dirty="0"/>
              <a:t>Step 1: Generate a random value of </a:t>
            </a:r>
            <a:r>
              <a:rPr lang="en-US" i="1" dirty="0"/>
              <a:t>x</a:t>
            </a:r>
            <a:r>
              <a:rPr lang="en-US" dirty="0"/>
              <a:t> which is </a:t>
            </a:r>
            <a:r>
              <a:rPr lang="en-US" i="1" dirty="0"/>
              <a:t>uniformly</a:t>
            </a:r>
            <a:r>
              <a:rPr lang="en-US" dirty="0"/>
              <a:t> distributed over the range.</a:t>
            </a:r>
          </a:p>
          <a:p>
            <a:r>
              <a:rPr lang="en-US" dirty="0"/>
              <a:t>Step 2: Evaluate the PDF at this point</a:t>
            </a:r>
          </a:p>
          <a:p>
            <a:r>
              <a:rPr lang="en-US" dirty="0"/>
              <a:t>Step 3: Is the PDF value at this point greater than a random number between 0 and that maximum value of the function?</a:t>
            </a:r>
          </a:p>
          <a:p>
            <a:pPr lvl="1"/>
            <a:r>
              <a:rPr lang="en-US" dirty="0"/>
              <a:t>Yes? Return the value of </a:t>
            </a:r>
            <a:r>
              <a:rPr lang="en-US" i="1" dirty="0"/>
              <a:t>x</a:t>
            </a:r>
          </a:p>
          <a:p>
            <a:pPr lvl="1"/>
            <a:r>
              <a:rPr lang="en-US" dirty="0"/>
              <a:t>No? Go back to step 1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AD8-39FE-49FA-807D-973CA22F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4E2F-B6B2-45DA-8859-DC40CAEE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095A-F1DF-472C-A0E7-BA415219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0FEA1C-3744-4E87-96E1-55E5F584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719817"/>
            <a:ext cx="3986121" cy="25296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ED3A7-6FD7-4994-901B-9C48DFF00BEC}"/>
              </a:ext>
            </a:extLst>
          </p:cNvPr>
          <p:cNvCxnSpPr/>
          <p:nvPr/>
        </p:nvCxnSpPr>
        <p:spPr>
          <a:xfrm>
            <a:off x="4022271" y="3135086"/>
            <a:ext cx="0" cy="29391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71E79-6601-43D6-9C5D-FCB4948121CB}"/>
              </a:ext>
            </a:extLst>
          </p:cNvPr>
          <p:cNvCxnSpPr/>
          <p:nvPr/>
        </p:nvCxnSpPr>
        <p:spPr>
          <a:xfrm>
            <a:off x="6939642" y="3102513"/>
            <a:ext cx="0" cy="29391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AE142F-5303-45F0-9551-090CDE3B1A87}"/>
              </a:ext>
            </a:extLst>
          </p:cNvPr>
          <p:cNvCxnSpPr>
            <a:cxnSpLocks/>
          </p:cNvCxnSpPr>
          <p:nvPr/>
        </p:nvCxnSpPr>
        <p:spPr>
          <a:xfrm>
            <a:off x="4022271" y="3282043"/>
            <a:ext cx="291737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135E48-BC52-41F5-8487-22ABAA7E2509}"/>
              </a:ext>
            </a:extLst>
          </p:cNvPr>
          <p:cNvCxnSpPr>
            <a:cxnSpLocks/>
          </p:cNvCxnSpPr>
          <p:nvPr/>
        </p:nvCxnSpPr>
        <p:spPr>
          <a:xfrm>
            <a:off x="7099434" y="917985"/>
            <a:ext cx="3918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5453EE-2902-44A4-9633-33C9522BDD84}"/>
              </a:ext>
            </a:extLst>
          </p:cNvPr>
          <p:cNvCxnSpPr>
            <a:cxnSpLocks/>
          </p:cNvCxnSpPr>
          <p:nvPr/>
        </p:nvCxnSpPr>
        <p:spPr>
          <a:xfrm flipV="1">
            <a:off x="7338921" y="972216"/>
            <a:ext cx="0" cy="18669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CC9DA3-B975-49C1-AD52-3E6A50DA2B39}"/>
              </a:ext>
            </a:extLst>
          </p:cNvPr>
          <p:cNvSpPr txBox="1"/>
          <p:nvPr/>
        </p:nvSpPr>
        <p:spPr>
          <a:xfrm>
            <a:off x="7491320" y="764096"/>
            <a:ext cx="55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max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3FE16-2CDC-4505-B8C8-51A9792AB035}"/>
              </a:ext>
            </a:extLst>
          </p:cNvPr>
          <p:cNvSpPr txBox="1"/>
          <p:nvPr/>
        </p:nvSpPr>
        <p:spPr>
          <a:xfrm>
            <a:off x="5127374" y="3282043"/>
            <a:ext cx="65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range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94F964-5161-4887-A1DC-204EAC5BC50A}"/>
              </a:ext>
            </a:extLst>
          </p:cNvPr>
          <p:cNvCxnSpPr/>
          <p:nvPr/>
        </p:nvCxnSpPr>
        <p:spPr>
          <a:xfrm>
            <a:off x="5127374" y="1725386"/>
            <a:ext cx="0" cy="52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236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7875-08E7-4478-B9E5-C3330B5F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numbers with a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looks like a range of 0 to 10 is reasonable, so let’s code this up…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02327-741D-E289-03D4-A79B7593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48" y="1958460"/>
            <a:ext cx="2592761" cy="802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5E63F-BC35-453E-8C0C-1E6128C1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5" y="1763389"/>
            <a:ext cx="4459502" cy="2830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04F03-E78F-47C1-B707-8B603ACC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2D20-C4FB-4861-9BF6-A087D5BD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E9EB-FCF1-4614-B3C9-3A3C1CEC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8868-7DE2-43C8-9F14-90C1C226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3E244C3-4DF5-40F1-A2CA-0C0D279D4A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8079" y="2289372"/>
          <a:ext cx="16732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3E244C3-4DF5-40F1-A2CA-0C0D279D4A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8079" y="2289372"/>
                        <a:ext cx="167322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426D9C-0B28-4495-8464-B4575FA586C5}"/>
              </a:ext>
            </a:extLst>
          </p:cNvPr>
          <p:cNvSpPr txBox="1"/>
          <p:nvPr/>
        </p:nvSpPr>
        <p:spPr>
          <a:xfrm>
            <a:off x="6882028" y="1455612"/>
            <a:ext cx="215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Already normalized.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6CE3A3-59A5-4452-8755-7C47BA05F0BA}"/>
              </a:ext>
            </a:extLst>
          </p:cNvPr>
          <p:cNvCxnSpPr>
            <a:cxnSpLocks/>
          </p:cNvCxnSpPr>
          <p:nvPr/>
        </p:nvCxnSpPr>
        <p:spPr>
          <a:xfrm flipH="1">
            <a:off x="7202184" y="1778416"/>
            <a:ext cx="391443" cy="80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08526B-00B0-B514-51B6-CA909A7B8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778" y="2843567"/>
            <a:ext cx="3238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95130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FD9F-AA28-4E18-A4AD-86E068B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EE38-C9CC-403B-960C-6E89720F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13DB-CB28-4906-8CE9-8ED0EF5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3400-8BE8-4220-ACE7-B65370C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CDCE3-1BBB-44C7-B7E5-EE58C4AD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7" y="1463539"/>
            <a:ext cx="9144000" cy="4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8740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1382E-EE3C-4C7C-8747-C6F06EFB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4617C-2572-4E9C-BC57-0A300DC7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A678D-837E-4A8D-AE47-BEA7186B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510EE-F6FE-4318-8281-727FF32E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7" y="498705"/>
            <a:ext cx="7536076" cy="63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0657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976D-36C5-39BD-8B06-80E0F235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B823-9B20-2680-9A5E-F26A74F5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plot distributions using “histograms”, which record the number of entries falling within particular ranges.</a:t>
            </a:r>
          </a:p>
          <a:p>
            <a:pPr lvl="1"/>
            <a:r>
              <a:rPr lang="en-US" dirty="0"/>
              <a:t>Example: score on </a:t>
            </a:r>
            <a:r>
              <a:rPr lang="en-US" dirty="0" err="1"/>
              <a:t>Phy</a:t>
            </a:r>
            <a:r>
              <a:rPr lang="en-US" dirty="0"/>
              <a:t> 009D final exam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DF23-B055-0481-0CF2-828A3404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BEB8-7B0B-C668-1404-790CD44C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6224E-F81A-B7DC-CE74-B51F37CD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64E35F-1F49-039C-11F9-8ABB83AD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22" y="2340854"/>
            <a:ext cx="5682680" cy="41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768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3B2D-AE3D-1A24-4445-032D0026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Histogramming</a:t>
            </a:r>
            <a:r>
              <a:rPr lang="en-US" dirty="0"/>
              <a:t> Tools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22506-04D6-F8C0-2B30-E63CAD00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has two basic tools for </a:t>
            </a:r>
            <a:r>
              <a:rPr lang="en-US" dirty="0" err="1"/>
              <a:t>histogramming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lvl="2"/>
            <a:r>
              <a:rPr lang="en-US" b="1" dirty="0"/>
              <a:t>bins</a:t>
            </a:r>
            <a:r>
              <a:rPr lang="en-US" dirty="0"/>
              <a:t> can either be a number of (equal) bins or a list of bin edges, which can have unequal width.</a:t>
            </a:r>
          </a:p>
          <a:p>
            <a:pPr lvl="2"/>
            <a:r>
              <a:rPr lang="en-US" dirty="0"/>
              <a:t>Returns the bin contents and the bin edges</a:t>
            </a:r>
          </a:p>
          <a:p>
            <a:pPr lvl="3"/>
            <a:r>
              <a:rPr lang="en-US" dirty="0"/>
              <a:t>Note:  an N bin histogram will have N+1 edges</a:t>
            </a:r>
          </a:p>
          <a:p>
            <a:pPr lvl="2"/>
            <a:r>
              <a:rPr lang="en-US" dirty="0"/>
              <a:t>Have to use another tool to plot the histogram</a:t>
            </a:r>
          </a:p>
          <a:p>
            <a:pPr lvl="2"/>
            <a:endParaRPr lang="en-US" dirty="0"/>
          </a:p>
          <a:p>
            <a:pPr lvl="2"/>
            <a:endParaRPr lang="en-US" sz="1000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Calls </a:t>
            </a:r>
            <a:r>
              <a:rPr lang="en-US" b="1" dirty="0" err="1"/>
              <a:t>numpy.histogram</a:t>
            </a:r>
            <a:r>
              <a:rPr lang="en-US" dirty="0"/>
              <a:t> and then plots the histogram</a:t>
            </a:r>
          </a:p>
          <a:p>
            <a:r>
              <a:rPr lang="en-US" dirty="0"/>
              <a:t>Generally can use the latter unless:</a:t>
            </a:r>
          </a:p>
          <a:p>
            <a:pPr lvl="1"/>
            <a:r>
              <a:rPr lang="en-US" dirty="0"/>
              <a:t>You want to process the data in some way before plotting it</a:t>
            </a:r>
          </a:p>
          <a:p>
            <a:pPr lvl="1"/>
            <a:r>
              <a:rPr lang="en-US" dirty="0"/>
              <a:t>You want to plot a histogram with error bars!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6EA3-909E-2576-9177-638005DB0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FD411-7F3C-6A96-6E9E-CA0D0243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B3B4F-539B-61D0-A92C-F102C976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111ADA-D907-B5CD-B71D-72E7A59F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86" y="1587521"/>
            <a:ext cx="5050549" cy="8042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FB972-4998-EF23-7B8F-402A83DA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885"/>
          <a:stretch>
            <a:fillRect/>
          </a:stretch>
        </p:blipFill>
        <p:spPr>
          <a:xfrm>
            <a:off x="909186" y="4094185"/>
            <a:ext cx="6059245" cy="977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488350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8A92-7162-0BF8-0433-5DAD2A51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20B4-59AA-34C2-0EBD-ED247B14A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numpy.random</a:t>
            </a:r>
            <a:r>
              <a:rPr lang="en-US" dirty="0"/>
              <a:t> package contains a powerful set of routines to generate random numbers, including</a:t>
            </a:r>
          </a:p>
          <a:p>
            <a:pPr lvl="1"/>
            <a:r>
              <a:rPr lang="en-US" dirty="0"/>
              <a:t>Uniform random numbers in a specified range</a:t>
            </a:r>
          </a:p>
          <a:p>
            <a:pPr lvl="1"/>
            <a:r>
              <a:rPr lang="en-US" dirty="0"/>
              <a:t>Distributions based on user-specified probabilities</a:t>
            </a:r>
          </a:p>
          <a:p>
            <a:pPr lvl="1"/>
            <a:r>
              <a:rPr lang="en-US" dirty="0"/>
              <a:t>Normal (Gaussian) distributions</a:t>
            </a:r>
          </a:p>
          <a:p>
            <a:pPr lvl="1"/>
            <a:r>
              <a:rPr lang="en-US" dirty="0"/>
              <a:t>Binomial distributions (we’ll discuss this shortly)</a:t>
            </a:r>
          </a:p>
          <a:p>
            <a:pPr lvl="1"/>
            <a:r>
              <a:rPr lang="en-US" dirty="0"/>
              <a:t>Many, many, more</a:t>
            </a:r>
          </a:p>
          <a:p>
            <a:r>
              <a:rPr lang="en-US" dirty="0"/>
              <a:t>Without a physical inputs, computers cannot generate truly random numbers.  They generate “pseudo-random” numbers, based on a starting ”seed”.</a:t>
            </a:r>
          </a:p>
          <a:p>
            <a:pPr lvl="1"/>
            <a:r>
              <a:rPr lang="en-US" dirty="0"/>
              <a:t>If unspecified, they usually use the unique time as the seed.</a:t>
            </a:r>
          </a:p>
          <a:p>
            <a:pPr lvl="1"/>
            <a:r>
              <a:rPr lang="en-US" dirty="0"/>
              <a:t>If a seed is specified (</a:t>
            </a:r>
            <a:r>
              <a:rPr lang="en-US" dirty="0" err="1"/>
              <a:t>np.seed</a:t>
            </a:r>
            <a:r>
              <a:rPr lang="en-US" dirty="0"/>
              <a:t>(int)),  then </a:t>
            </a:r>
            <a:r>
              <a:rPr lang="en-US" i="1" dirty="0"/>
              <a:t>identical</a:t>
            </a:r>
            <a:r>
              <a:rPr lang="en-US" dirty="0"/>
              <a:t> subsequent random number calls will produce identical numbers each time</a:t>
            </a:r>
          </a:p>
          <a:p>
            <a:pPr lvl="2"/>
            <a:r>
              <a:rPr lang="en-US" dirty="0"/>
              <a:t>This can be very important for debugging code!</a:t>
            </a:r>
          </a:p>
          <a:p>
            <a:r>
              <a:rPr lang="en-US" dirty="0"/>
              <a:t>Do uniform and Gaussian demo…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F81C-0ADF-082C-B391-0CB0A00E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29B26-7C1F-E2F4-AFB1-5C507CA7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86D9-9718-733E-997E-D2C3017D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758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B608-6850-578A-79EA-36E6042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43D7-2CF7-5751-BEF7-0D6C5470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uniform probability is a distribution within a specified range in which every value in the range has an equal probability.</a:t>
            </a:r>
          </a:p>
          <a:p>
            <a:r>
              <a:rPr lang="en-US" dirty="0"/>
              <a:t>Example: a uniform distribution from 1 to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9D63-4A23-4845-9359-B07DB0B3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D3F5-F78A-894C-FCD8-6C7AD836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C7BD-A6D8-C358-ECB6-8023B030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BDC62-CE71-900D-590A-AAEC889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2" y="2731651"/>
            <a:ext cx="5232632" cy="337063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4265B6-FD4C-4AD1-8162-BA788FF8A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375614"/>
              </p:ext>
            </p:extLst>
          </p:nvPr>
        </p:nvGraphicFramePr>
        <p:xfrm>
          <a:off x="5328154" y="3604736"/>
          <a:ext cx="3689350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914400" progId="Equation.DSMT4">
                  <p:embed/>
                </p:oleObj>
              </mc:Choice>
              <mc:Fallback>
                <p:oleObj name="Equation" r:id="rId3" imgW="2361960" imgH="9144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64265B6-FD4C-4AD1-8162-BA788FF8AE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8154" y="3604736"/>
                        <a:ext cx="3689350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97551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288DC6C8-0B9F-46D9-8373-76691C7A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9" y="1988979"/>
            <a:ext cx="7023822" cy="35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0B74B-2986-525C-CD37-08D8F9E1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DA3C9-C8C8-5784-BA43-F81B5CDA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normal (or “Gaussian”) distribution is a probability characterized by a mean (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) and a standard deviation (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), according to the following 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we will see, in some limit, all errors can be characterized by this distribution (“central value theorem”)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EC3B6-2795-0EB1-3AD5-88D61F34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5A7C4-CFF4-8514-9A21-FDD2A419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2918F-8996-02AF-2107-2A6B330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A9BE5F-E2DA-4C4F-93A8-5B2F96315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66657"/>
              </p:ext>
            </p:extLst>
          </p:nvPr>
        </p:nvGraphicFramePr>
        <p:xfrm>
          <a:off x="2083459" y="2496647"/>
          <a:ext cx="2307320" cy="719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495000" progId="Equation.DSMT4">
                  <p:embed/>
                </p:oleObj>
              </mc:Choice>
              <mc:Fallback>
                <p:oleObj name="Equation" r:id="rId3" imgW="158724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9A9BE5F-E2DA-4C4F-93A8-5B2F96315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3459" y="2496647"/>
                        <a:ext cx="2307320" cy="719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9585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92C7-AE0B-4179-91E5-7AD8AB54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782-4A12-4D33-BA5F-D27AF438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imagine I flip a coin 10 times, and it comes up heads 4.</a:t>
            </a:r>
          </a:p>
          <a:p>
            <a:r>
              <a:rPr lang="en-US" sz="1800" dirty="0"/>
              <a:t>If I look at the first heads, there are 10 possibilities for which throw it came from, 9 for the second, 8, for the third, and 7 for the fourth, for a total of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possibilities</a:t>
            </a:r>
          </a:p>
          <a:p>
            <a:r>
              <a:rPr lang="en-US" sz="1800" dirty="0"/>
              <a:t>But I don’t actually care which throw each came for, so for the first heads there are 4 possibilities that are identical, 3 for the second, the for a total of 4! Indistinguishable “permutations”, so the total number of cases with 4 heads is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Generalizing this, the number of times, we get </a:t>
            </a:r>
            <a:r>
              <a:rPr lang="en-US" sz="1800" i="1" dirty="0" err="1"/>
              <a:t>n</a:t>
            </a:r>
            <a:r>
              <a:rPr lang="en-US" sz="1800" i="1" baseline="-25000" dirty="0" err="1"/>
              <a:t>H</a:t>
            </a:r>
            <a:r>
              <a:rPr lang="en-US" sz="1800" dirty="0"/>
              <a:t> out of </a:t>
            </a:r>
            <a:r>
              <a:rPr lang="en-US" sz="1800" i="1" dirty="0"/>
              <a:t>N</a:t>
            </a:r>
            <a:r>
              <a:rPr lang="en-US" sz="1800" dirty="0"/>
              <a:t> throws is given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9CDC-CCA9-469A-99EA-41C5F7B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3CB8-4497-4EC4-84E5-23D6FC85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CB1E-3DE1-4B75-9727-40A644CE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9C7F44-DB93-4956-ACF7-840547542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95090"/>
              </p:ext>
            </p:extLst>
          </p:nvPr>
        </p:nvGraphicFramePr>
        <p:xfrm>
          <a:off x="2479611" y="2230248"/>
          <a:ext cx="3012613" cy="7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444240" progId="Equation.DSMT4">
                  <p:embed/>
                </p:oleObj>
              </mc:Choice>
              <mc:Fallback>
                <p:oleObj name="Equation" r:id="rId2" imgW="1790640" imgH="44424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49C7F44-DB93-4956-ACF7-840547542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79611" y="2230248"/>
                        <a:ext cx="3012613" cy="74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3E06F1-6F87-438B-BB16-41579534C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116183"/>
              </p:ext>
            </p:extLst>
          </p:nvPr>
        </p:nvGraphicFramePr>
        <p:xfrm>
          <a:off x="3787855" y="4108135"/>
          <a:ext cx="1151069" cy="7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444240" progId="Equation.DSMT4">
                  <p:embed/>
                </p:oleObj>
              </mc:Choice>
              <mc:Fallback>
                <p:oleObj name="Equation" r:id="rId4" imgW="711000" imgH="4442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3E06F1-6F87-438B-BB16-41579534C9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87855" y="4108135"/>
                        <a:ext cx="1151069" cy="7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94BC6D-D252-414E-B414-9FC0A5C5E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86767"/>
              </p:ext>
            </p:extLst>
          </p:nvPr>
        </p:nvGraphicFramePr>
        <p:xfrm>
          <a:off x="2936143" y="5243890"/>
          <a:ext cx="3070106" cy="8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14320" imgH="482400" progId="Equation.DSMT4">
                  <p:embed/>
                </p:oleObj>
              </mc:Choice>
              <mc:Fallback>
                <p:oleObj name="Equation" r:id="rId6" imgW="171432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594BC6D-D252-414E-B414-9FC0A5C5E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6143" y="5243890"/>
                        <a:ext cx="3070106" cy="864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3B1888-170C-4F0A-9AB8-B478BF022A2C}"/>
              </a:ext>
            </a:extLst>
          </p:cNvPr>
          <p:cNvSpPr txBox="1"/>
          <p:nvPr/>
        </p:nvSpPr>
        <p:spPr>
          <a:xfrm>
            <a:off x="6109590" y="5521344"/>
            <a:ext cx="194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“Binomial coefficient”</a:t>
            </a:r>
          </a:p>
        </p:txBody>
      </p:sp>
    </p:spTree>
    <p:extLst>
      <p:ext uri="{BB962C8B-B14F-4D97-AF65-F5344CB8AC3E}">
        <p14:creationId xmlns:p14="http://schemas.microsoft.com/office/powerpoint/2010/main" val="1211800811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46283</TotalTime>
  <Words>2520</Words>
  <Application>Microsoft Macintosh PowerPoint</Application>
  <PresentationFormat>On-screen Show (4:3)</PresentationFormat>
  <Paragraphs>382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Symbol</vt:lpstr>
      <vt:lpstr>Arial</vt:lpstr>
      <vt:lpstr>Times New Roman</vt:lpstr>
      <vt:lpstr>Clarity</vt:lpstr>
      <vt:lpstr>Equation</vt:lpstr>
      <vt:lpstr>Statistics and Distributions</vt:lpstr>
      <vt:lpstr>Probabilities</vt:lpstr>
      <vt:lpstr>Probability Distributions</vt:lpstr>
      <vt:lpstr>Histograms</vt:lpstr>
      <vt:lpstr>Histogramming Tools in Python</vt:lpstr>
      <vt:lpstr>Random Numbers in Python</vt:lpstr>
      <vt:lpstr>Uniform Probability</vt:lpstr>
      <vt:lpstr>Normal Distribution</vt:lpstr>
      <vt:lpstr>Binomial Distributions</vt:lpstr>
      <vt:lpstr>Probabilities</vt:lpstr>
      <vt:lpstr>Going to More Throws…</vt:lpstr>
      <vt:lpstr>Generalized Binomial Distribution</vt:lpstr>
      <vt:lpstr>Simulating Binomial Distributions in Python</vt:lpstr>
      <vt:lpstr>Location of the Bin</vt:lpstr>
      <vt:lpstr>Fitting to Functions</vt:lpstr>
      <vt:lpstr>Die Example…</vt:lpstr>
      <vt:lpstr>Binomial Distribution for Die Throws</vt:lpstr>
      <vt:lpstr>Approximations</vt:lpstr>
      <vt:lpstr>Poisson Distribution</vt:lpstr>
      <vt:lpstr>Gaussian Distribution</vt:lpstr>
      <vt:lpstr>Generating These Distributions Functions in Python</vt:lpstr>
      <vt:lpstr>Back to Dice</vt:lpstr>
      <vt:lpstr>Cumulative Density (or Mass) Functions</vt:lpstr>
      <vt:lpstr>CDF for a Gaussian</vt:lpstr>
      <vt:lpstr>Gaussian CDF in Python</vt:lpstr>
      <vt:lpstr>Error on Histogram Bin Contents</vt:lpstr>
      <vt:lpstr>Limit of Small Statistics</vt:lpstr>
      <vt:lpstr>Plotting with Errors</vt:lpstr>
      <vt:lpstr>Normalizing Histograms (Important Concept!)</vt:lpstr>
      <vt:lpstr>PowerPoint Presentation</vt:lpstr>
      <vt:lpstr>Check</vt:lpstr>
      <vt:lpstr>Other Binnings</vt:lpstr>
      <vt:lpstr>Arbitrary Distributions</vt:lpstr>
      <vt:lpstr>Procedure</vt:lpstr>
      <vt:lpstr>Example</vt:lpstr>
      <vt:lpstr>Example Functions</vt:lpstr>
      <vt:lpstr>PowerPoint Presentation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J Prebys</cp:lastModifiedBy>
  <cp:revision>1155</cp:revision>
  <cp:lastPrinted>2025-02-21T19:23:32Z</cp:lastPrinted>
  <dcterms:created xsi:type="dcterms:W3CDTF">2003-06-24T14:15:57Z</dcterms:created>
  <dcterms:modified xsi:type="dcterms:W3CDTF">2025-11-13T01:03:41Z</dcterms:modified>
</cp:coreProperties>
</file>